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7.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79" r:id="rId1"/>
  </p:sldMasterIdLst>
  <p:notesMasterIdLst>
    <p:notesMasterId r:id="rId34"/>
  </p:notesMasterIdLst>
  <p:sldIdLst>
    <p:sldId id="298" r:id="rId2"/>
    <p:sldId id="297" r:id="rId3"/>
    <p:sldId id="299" r:id="rId4"/>
    <p:sldId id="300" r:id="rId5"/>
    <p:sldId id="301" r:id="rId6"/>
    <p:sldId id="302" r:id="rId7"/>
    <p:sldId id="303" r:id="rId8"/>
    <p:sldId id="304" r:id="rId9"/>
    <p:sldId id="305" r:id="rId10"/>
    <p:sldId id="306" r:id="rId11"/>
    <p:sldId id="307" r:id="rId12"/>
    <p:sldId id="308" r:id="rId13"/>
    <p:sldId id="309" r:id="rId14"/>
    <p:sldId id="261" r:id="rId15"/>
    <p:sldId id="269" r:id="rId16"/>
    <p:sldId id="257" r:id="rId17"/>
    <p:sldId id="258" r:id="rId18"/>
    <p:sldId id="263" r:id="rId19"/>
    <p:sldId id="265" r:id="rId20"/>
    <p:sldId id="266" r:id="rId21"/>
    <p:sldId id="268" r:id="rId22"/>
    <p:sldId id="259" r:id="rId23"/>
    <p:sldId id="262" r:id="rId24"/>
    <p:sldId id="270" r:id="rId25"/>
    <p:sldId id="276" r:id="rId26"/>
    <p:sldId id="273" r:id="rId27"/>
    <p:sldId id="274" r:id="rId28"/>
    <p:sldId id="277" r:id="rId29"/>
    <p:sldId id="278" r:id="rId30"/>
    <p:sldId id="282" r:id="rId31"/>
    <p:sldId id="279" r:id="rId32"/>
    <p:sldId id="280"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05" autoAdjust="0"/>
    <p:restoredTop sz="86437" autoAdjust="0"/>
  </p:normalViewPr>
  <p:slideViewPr>
    <p:cSldViewPr snapToGrid="0" snapToObjects="1">
      <p:cViewPr varScale="1">
        <p:scale>
          <a:sx n="58" d="100"/>
          <a:sy n="58" d="100"/>
        </p:scale>
        <p:origin x="208" y="920"/>
      </p:cViewPr>
      <p:guideLst>
        <p:guide orient="horz" pos="2160"/>
        <p:guide pos="2880"/>
      </p:guideLst>
    </p:cSldViewPr>
  </p:slideViewPr>
  <p:outlineViewPr>
    <p:cViewPr>
      <p:scale>
        <a:sx n="33" d="100"/>
        <a:sy n="33" d="100"/>
      </p:scale>
      <p:origin x="0" y="-721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13E390-127A-7E48-8228-95AB8CAFFF26}" type="datetimeFigureOut">
              <a:rPr lang="en-US" smtClean="0"/>
              <a:t>6/9/17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630A6F-20B8-5E40-8026-031F62C1DD8A}" type="slidenum">
              <a:rPr lang="en-US" smtClean="0"/>
              <a:t>‹#›</a:t>
            </a:fld>
            <a:endParaRPr lang="en-US"/>
          </a:p>
        </p:txBody>
      </p:sp>
    </p:spTree>
    <p:extLst>
      <p:ext uri="{BB962C8B-B14F-4D97-AF65-F5344CB8AC3E}">
        <p14:creationId xmlns:p14="http://schemas.microsoft.com/office/powerpoint/2010/main" val="14338077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in an html tag here and an image showing what alt-text looks</a:t>
            </a:r>
            <a:r>
              <a:rPr lang="en-US" baseline="0" dirty="0" smtClean="0"/>
              <a:t> like when you mouse over</a:t>
            </a:r>
            <a:endParaRPr lang="en-US" dirty="0"/>
          </a:p>
        </p:txBody>
      </p:sp>
      <p:sp>
        <p:nvSpPr>
          <p:cNvPr id="4" name="Slide Number Placeholder 3"/>
          <p:cNvSpPr>
            <a:spLocks noGrp="1"/>
          </p:cNvSpPr>
          <p:nvPr>
            <p:ph type="sldNum" sz="quarter" idx="10"/>
          </p:nvPr>
        </p:nvSpPr>
        <p:spPr/>
        <p:txBody>
          <a:bodyPr/>
          <a:lstStyle/>
          <a:p>
            <a:fld id="{81630A6F-20B8-5E40-8026-031F62C1DD8A}" type="slidenum">
              <a:rPr lang="en-US" smtClean="0"/>
              <a:t>18</a:t>
            </a:fld>
            <a:endParaRPr lang="en-US"/>
          </a:p>
        </p:txBody>
      </p:sp>
    </p:spTree>
    <p:extLst>
      <p:ext uri="{BB962C8B-B14F-4D97-AF65-F5344CB8AC3E}">
        <p14:creationId xmlns:p14="http://schemas.microsoft.com/office/powerpoint/2010/main" val="3288472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 image isn’t in the outline</a:t>
            </a:r>
            <a:endParaRPr lang="en-US" dirty="0"/>
          </a:p>
        </p:txBody>
      </p:sp>
      <p:sp>
        <p:nvSpPr>
          <p:cNvPr id="4" name="Slide Number Placeholder 3"/>
          <p:cNvSpPr>
            <a:spLocks noGrp="1"/>
          </p:cNvSpPr>
          <p:nvPr>
            <p:ph type="sldNum" sz="quarter" idx="10"/>
          </p:nvPr>
        </p:nvSpPr>
        <p:spPr/>
        <p:txBody>
          <a:bodyPr/>
          <a:lstStyle/>
          <a:p>
            <a:fld id="{81630A6F-20B8-5E40-8026-031F62C1DD8A}" type="slidenum">
              <a:rPr lang="en-US" smtClean="0"/>
              <a:t>19</a:t>
            </a:fld>
            <a:endParaRPr lang="en-US"/>
          </a:p>
        </p:txBody>
      </p:sp>
    </p:spTree>
    <p:extLst>
      <p:ext uri="{BB962C8B-B14F-4D97-AF65-F5344CB8AC3E}">
        <p14:creationId xmlns:p14="http://schemas.microsoft.com/office/powerpoint/2010/main" val="3701526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alt text doesn’t show up in outline view, but screen</a:t>
            </a:r>
            <a:r>
              <a:rPr lang="en-US" baseline="0" dirty="0" smtClean="0"/>
              <a:t> readers do know it’s there</a:t>
            </a:r>
            <a:endParaRPr lang="en-US" dirty="0"/>
          </a:p>
        </p:txBody>
      </p:sp>
      <p:sp>
        <p:nvSpPr>
          <p:cNvPr id="4" name="Slide Number Placeholder 3"/>
          <p:cNvSpPr>
            <a:spLocks noGrp="1"/>
          </p:cNvSpPr>
          <p:nvPr>
            <p:ph type="sldNum" sz="quarter" idx="10"/>
          </p:nvPr>
        </p:nvSpPr>
        <p:spPr/>
        <p:txBody>
          <a:bodyPr/>
          <a:lstStyle/>
          <a:p>
            <a:fld id="{81630A6F-20B8-5E40-8026-031F62C1DD8A}" type="slidenum">
              <a:rPr lang="en-US" smtClean="0"/>
              <a:t>20</a:t>
            </a:fld>
            <a:endParaRPr lang="en-US"/>
          </a:p>
        </p:txBody>
      </p:sp>
    </p:spTree>
    <p:extLst>
      <p:ext uri="{BB962C8B-B14F-4D97-AF65-F5344CB8AC3E}">
        <p14:creationId xmlns:p14="http://schemas.microsoft.com/office/powerpoint/2010/main" val="906206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630A6F-20B8-5E40-8026-031F62C1DD8A}" type="slidenum">
              <a:rPr lang="en-US" smtClean="0"/>
              <a:t>23</a:t>
            </a:fld>
            <a:endParaRPr lang="en-US"/>
          </a:p>
        </p:txBody>
      </p:sp>
    </p:spTree>
    <p:extLst>
      <p:ext uri="{BB962C8B-B14F-4D97-AF65-F5344CB8AC3E}">
        <p14:creationId xmlns:p14="http://schemas.microsoft.com/office/powerpoint/2010/main" val="367319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8D548B1A-3346-4E4D-A3B6-7EAFAC92AD81}" type="slidenum">
              <a:rPr lang="en-US" sz="1200" smtClean="0"/>
              <a:pPr eaLnBrk="1" hangingPunct="1">
                <a:defRPr/>
              </a:pPr>
              <a:t>26</a:t>
            </a:fld>
            <a:endParaRPr lang="en-US" sz="1200" smtClean="0"/>
          </a:p>
        </p:txBody>
      </p:sp>
      <p:sp>
        <p:nvSpPr>
          <p:cNvPr id="287747" name="Rectangle 2"/>
          <p:cNvSpPr>
            <a:spLocks noGrp="1" noRot="1" noChangeAspect="1" noChangeArrowheads="1" noTextEdit="1"/>
          </p:cNvSpPr>
          <p:nvPr>
            <p:ph type="sldImg"/>
          </p:nvPr>
        </p:nvSpPr>
        <p:spPr>
          <a:solidFill>
            <a:srgbClr val="FFFFFF"/>
          </a:solidFill>
          <a:ln/>
        </p:spPr>
      </p:sp>
      <p:sp>
        <p:nvSpPr>
          <p:cNvPr id="287748" name="Rectangle 3"/>
          <p:cNvSpPr>
            <a:spLocks noGrp="1" noChangeArrowheads="1"/>
          </p:cNvSpPr>
          <p:nvPr>
            <p:ph type="body" idx="1"/>
          </p:nvPr>
        </p:nvSpPr>
        <p:spPr>
          <a:noFill/>
          <a:ln/>
        </p:spPr>
        <p:txBody>
          <a:bodyPr/>
          <a:lstStyle/>
          <a:p>
            <a:pPr marL="239713" indent="-239713" eaLnBrk="1" hangingPunct="1">
              <a:lnSpc>
                <a:spcPct val="90000"/>
              </a:lnSpc>
            </a:pPr>
            <a:r>
              <a:rPr lang="en-US" dirty="0" smtClean="0"/>
              <a:t>Shared understanding of requirements among:</a:t>
            </a:r>
          </a:p>
          <a:p>
            <a:pPr marL="803275" lvl="2" indent="-160338" eaLnBrk="1" hangingPunct="1">
              <a:lnSpc>
                <a:spcPct val="90000"/>
              </a:lnSpc>
              <a:buSzPct val="45000"/>
              <a:buFontTx/>
              <a:buChar char="o"/>
            </a:pPr>
            <a:r>
              <a:rPr lang="en-US" sz="2400" dirty="0" smtClean="0"/>
              <a:t>Consumers</a:t>
            </a:r>
          </a:p>
          <a:p>
            <a:pPr marL="803275" lvl="2" indent="-160338" eaLnBrk="1" hangingPunct="1">
              <a:lnSpc>
                <a:spcPct val="90000"/>
              </a:lnSpc>
              <a:buSzPct val="45000"/>
              <a:buFontTx/>
              <a:buChar char="o"/>
            </a:pPr>
            <a:r>
              <a:rPr lang="en-US" sz="2400" dirty="0" smtClean="0"/>
              <a:t>Developers</a:t>
            </a:r>
          </a:p>
          <a:p>
            <a:pPr marL="803275" lvl="2" indent="-160338" eaLnBrk="1" hangingPunct="1">
              <a:lnSpc>
                <a:spcPct val="90000"/>
              </a:lnSpc>
              <a:buSzPct val="45000"/>
              <a:buFontTx/>
              <a:buChar char="o"/>
            </a:pPr>
            <a:r>
              <a:rPr lang="en-US" sz="2400" dirty="0" smtClean="0"/>
              <a:t>Makers of browsers and AT devices</a:t>
            </a:r>
          </a:p>
          <a:p>
            <a:pPr marL="803275" lvl="2" indent="-160338">
              <a:lnSpc>
                <a:spcPct val="90000"/>
              </a:lnSpc>
              <a:buSzPct val="45000"/>
              <a:buFontTx/>
              <a:buChar char="o"/>
            </a:pPr>
            <a:r>
              <a:rPr lang="en-US" sz="2400" dirty="0" smtClean="0"/>
              <a:t>Authoring Toolmakers (CMS, LMS, </a:t>
            </a:r>
            <a:r>
              <a:rPr lang="en-US" sz="2400" dirty="0" err="1" smtClean="0"/>
              <a:t>etc</a:t>
            </a:r>
            <a:r>
              <a:rPr lang="en-US" sz="2400" dirty="0" smtClean="0"/>
              <a:t>)</a:t>
            </a:r>
          </a:p>
          <a:p>
            <a:pPr marL="803275" lvl="2" indent="-160338" eaLnBrk="1" hangingPunct="1">
              <a:lnSpc>
                <a:spcPct val="90000"/>
              </a:lnSpc>
              <a:buSzPct val="45000"/>
              <a:buFontTx/>
              <a:buNone/>
            </a:pPr>
            <a:endParaRPr lang="en-US" sz="2400" dirty="0" smtClean="0"/>
          </a:p>
          <a:p>
            <a:pPr marL="239713" indent="-239713" eaLnBrk="1" hangingPunct="1">
              <a:lnSpc>
                <a:spcPct val="90000"/>
              </a:lnSpc>
            </a:pPr>
            <a:r>
              <a:rPr lang="en-US" dirty="0" smtClean="0"/>
              <a:t>“How to” Techniques and testing criteria for</a:t>
            </a:r>
          </a:p>
          <a:p>
            <a:pPr marL="0" indent="0" eaLnBrk="1" hangingPunct="1">
              <a:lnSpc>
                <a:spcPct val="90000"/>
              </a:lnSpc>
              <a:buNone/>
            </a:pPr>
            <a:r>
              <a:rPr lang="en-US" dirty="0" smtClean="0"/>
              <a:t>    content creators </a:t>
            </a:r>
          </a:p>
          <a:p>
            <a:pPr eaLnBrk="1" hangingPunct="1"/>
            <a:endParaRPr lang="en-US" dirty="0" smtClean="0">
              <a:latin typeface="Lucida Grande"/>
              <a:sym typeface="Lucida Grande"/>
            </a:endParaRPr>
          </a:p>
        </p:txBody>
      </p:sp>
    </p:spTree>
    <p:extLst>
      <p:ext uri="{BB962C8B-B14F-4D97-AF65-F5344CB8AC3E}">
        <p14:creationId xmlns:p14="http://schemas.microsoft.com/office/powerpoint/2010/main" val="397323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Slide Image Placeholder 1"/>
          <p:cNvSpPr>
            <a:spLocks noGrp="1" noRot="1" noChangeAspect="1" noTextEdit="1"/>
          </p:cNvSpPr>
          <p:nvPr>
            <p:ph type="sldImg"/>
          </p:nvPr>
        </p:nvSpPr>
        <p:spPr>
          <a:ln/>
        </p:spPr>
      </p:sp>
      <p:sp>
        <p:nvSpPr>
          <p:cNvPr id="286723" name="Notes Placeholder 2"/>
          <p:cNvSpPr>
            <a:spLocks noGrp="1"/>
          </p:cNvSpPr>
          <p:nvPr>
            <p:ph type="body" idx="1"/>
          </p:nvPr>
        </p:nvSpPr>
        <p:spPr>
          <a:noFill/>
          <a:ln/>
        </p:spPr>
        <p:txBody>
          <a:bodyPr/>
          <a:lstStyle/>
          <a:p>
            <a:pPr>
              <a:lnSpc>
                <a:spcPct val="80000"/>
              </a:lnSpc>
            </a:pPr>
            <a:endParaRPr lang="en-US" dirty="0" smtClean="0">
              <a:latin typeface="Arial" pitchFamily="34" charset="0"/>
              <a:sym typeface="R Avenir Roman"/>
            </a:endParaRPr>
          </a:p>
        </p:txBody>
      </p:sp>
      <p:sp>
        <p:nvSpPr>
          <p:cNvPr id="110596"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defRPr/>
            </a:pPr>
            <a:fld id="{90391CAD-C80F-4F2F-83D3-C01A7541D6F8}" type="slidenum">
              <a:rPr lang="en-US" sz="1200" smtClean="0"/>
              <a:pPr eaLnBrk="1" hangingPunct="1">
                <a:defRPr/>
              </a:pPr>
              <a:t>27</a:t>
            </a:fld>
            <a:endParaRPr lang="en-US" sz="1200" smtClean="0"/>
          </a:p>
        </p:txBody>
      </p:sp>
    </p:spTree>
    <p:extLst>
      <p:ext uri="{BB962C8B-B14F-4D97-AF65-F5344CB8AC3E}">
        <p14:creationId xmlns:p14="http://schemas.microsoft.com/office/powerpoint/2010/main" val="3746859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pPr/>
              <a:t>6/9/17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96AE09-BABD-1B4F-9DE9-462DF8819D80}"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FA50A2-9852-174A-9BB3-7E82564DC5D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96AE09-BABD-1B4F-9DE9-462DF8819D80}"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FA50A2-9852-174A-9BB3-7E82564DC5D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96AE09-BABD-1B4F-9DE9-462DF8819D80}" type="datetimeFigureOut">
              <a:rPr lang="en-US" smtClean="0"/>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FA50A2-9852-174A-9BB3-7E82564DC5D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6/9/17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F96AE09-BABD-1B4F-9DE9-462DF8819D80}" type="datetimeFigureOut">
              <a:rPr lang="en-US" smtClean="0"/>
              <a:t>6/9/17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FA50A2-9852-174A-9BB3-7E82564DC5D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F96AE09-BABD-1B4F-9DE9-462DF8819D80}" type="datetimeFigureOut">
              <a:rPr lang="en-US" smtClean="0"/>
              <a:t>6/9/17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FA50A2-9852-174A-9BB3-7E82564DC5DF}"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96AE09-BABD-1B4F-9DE9-462DF8819D80}" type="datetimeFigureOut">
              <a:rPr lang="en-US" smtClean="0"/>
              <a:t>6/9/17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FA50A2-9852-174A-9BB3-7E82564DC5D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6AE09-BABD-1B4F-9DE9-462DF8819D80}" type="datetimeFigureOut">
              <a:rPr lang="en-US" smtClean="0"/>
              <a:t>6/9/17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FA50A2-9852-174A-9BB3-7E82564DC5D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96AE09-BABD-1B4F-9DE9-462DF8819D80}" type="datetimeFigureOut">
              <a:rPr lang="en-US" smtClean="0"/>
              <a:t>6/9/17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FA50A2-9852-174A-9BB3-7E82564DC5DF}"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96AE09-BABD-1B4F-9DE9-462DF8819D80}" type="datetimeFigureOut">
              <a:rPr lang="en-US" smtClean="0"/>
              <a:t>6/9/17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FA50A2-9852-174A-9BB3-7E82564DC5D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7F96AE09-BABD-1B4F-9DE9-462DF8819D80}" type="datetimeFigureOut">
              <a:rPr lang="en-US" smtClean="0"/>
              <a:t>6/9/17</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9FA50A2-9852-174A-9BB3-7E82564DC5D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hyperlink" Target="http://www.w3.org/WAI" TargetMode="External"/><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3.org/WAI/gettingstarted/" TargetMode="Externa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g"/><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g"/><Relationship Id="rId3"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0337"/>
            <a:ext cx="7848600" cy="1927225"/>
          </a:xfrm>
        </p:spPr>
        <p:txBody>
          <a:bodyPr/>
          <a:lstStyle/>
          <a:p>
            <a:r>
              <a:rPr lang="en-US" altLang="en-US" sz="3200" dirty="0"/>
              <a:t>Incorporating Universal Design </a:t>
            </a:r>
            <a:r>
              <a:rPr lang="en-US" altLang="en-US" sz="3200" dirty="0" smtClean="0"/>
              <a:t>Principles </a:t>
            </a:r>
            <a:r>
              <a:rPr lang="en-US" altLang="en-US" sz="3200" dirty="0"/>
              <a:t>into Astronomy Education and </a:t>
            </a:r>
            <a:r>
              <a:rPr lang="en-US" altLang="en-US" sz="3200" dirty="0" smtClean="0"/>
              <a:t>Research</a:t>
            </a:r>
            <a:endParaRPr lang="en-US" sz="3200" dirty="0"/>
          </a:p>
        </p:txBody>
      </p:sp>
      <p:sp>
        <p:nvSpPr>
          <p:cNvPr id="3" name="Subtitle 2"/>
          <p:cNvSpPr>
            <a:spLocks noGrp="1"/>
          </p:cNvSpPr>
          <p:nvPr>
            <p:ph type="subTitle" idx="1"/>
          </p:nvPr>
        </p:nvSpPr>
        <p:spPr>
          <a:xfrm>
            <a:off x="685800" y="3505199"/>
            <a:ext cx="8121316" cy="3352801"/>
          </a:xfrm>
        </p:spPr>
        <p:txBody>
          <a:bodyPr>
            <a:normAutofit fontScale="85000" lnSpcReduction="10000"/>
          </a:bodyPr>
          <a:lstStyle/>
          <a:p>
            <a:r>
              <a:rPr lang="en-US" altLang="en-US" sz="2100" i="1" dirty="0" smtClean="0">
                <a:solidFill>
                  <a:schemeClr val="tx1"/>
                </a:solidFill>
              </a:rPr>
              <a:t>Panelists:</a:t>
            </a:r>
          </a:p>
          <a:p>
            <a:r>
              <a:rPr lang="en-US" altLang="en-US" sz="3200" dirty="0" smtClean="0">
                <a:solidFill>
                  <a:schemeClr val="tx1"/>
                </a:solidFill>
              </a:rPr>
              <a:t>  Alicia </a:t>
            </a:r>
            <a:r>
              <a:rPr lang="en-US" altLang="en-US" sz="3200" dirty="0" err="1">
                <a:solidFill>
                  <a:schemeClr val="tx1"/>
                </a:solidFill>
              </a:rPr>
              <a:t>Aarnio</a:t>
            </a:r>
            <a:r>
              <a:rPr lang="en-US" altLang="en-US" sz="3200" dirty="0">
                <a:solidFill>
                  <a:schemeClr val="tx1"/>
                </a:solidFill>
              </a:rPr>
              <a:t> </a:t>
            </a:r>
            <a:r>
              <a:rPr lang="en-US" altLang="en-US" sz="3200" i="1" dirty="0">
                <a:solidFill>
                  <a:schemeClr val="tx1"/>
                </a:solidFill>
              </a:rPr>
              <a:t>(University of Colorado/AAS WGAD)</a:t>
            </a:r>
          </a:p>
          <a:p>
            <a:r>
              <a:rPr lang="en-US" altLang="en-US" sz="3200" dirty="0" smtClean="0">
                <a:solidFill>
                  <a:schemeClr val="tx1"/>
                </a:solidFill>
              </a:rPr>
              <a:t>  Jackie </a:t>
            </a:r>
            <a:r>
              <a:rPr lang="en-US" altLang="en-US" sz="3200" dirty="0" err="1">
                <a:solidFill>
                  <a:schemeClr val="tx1"/>
                </a:solidFill>
              </a:rPr>
              <a:t>Monkiewicz</a:t>
            </a:r>
            <a:r>
              <a:rPr lang="en-US" altLang="en-US" sz="3200" dirty="0">
                <a:solidFill>
                  <a:schemeClr val="tx1"/>
                </a:solidFill>
              </a:rPr>
              <a:t> </a:t>
            </a:r>
            <a:r>
              <a:rPr lang="en-US" altLang="en-US" sz="3200" i="1" dirty="0">
                <a:solidFill>
                  <a:schemeClr val="tx1"/>
                </a:solidFill>
              </a:rPr>
              <a:t>(Arizona State/AAS </a:t>
            </a:r>
            <a:r>
              <a:rPr lang="en-US" altLang="en-US" sz="3200" i="1" dirty="0" smtClean="0">
                <a:solidFill>
                  <a:schemeClr val="tx1"/>
                </a:solidFill>
              </a:rPr>
              <a:t>WGAD)</a:t>
            </a:r>
          </a:p>
          <a:p>
            <a:r>
              <a:rPr lang="en-US" altLang="en-US" sz="3200" dirty="0">
                <a:solidFill>
                  <a:schemeClr val="tx1"/>
                </a:solidFill>
              </a:rPr>
              <a:t>  Sharron Rush (</a:t>
            </a:r>
            <a:r>
              <a:rPr lang="en-US" altLang="en-US" sz="3200" i="1" dirty="0">
                <a:solidFill>
                  <a:schemeClr val="tx1"/>
                </a:solidFill>
              </a:rPr>
              <a:t>Knowbility.org</a:t>
            </a:r>
            <a:r>
              <a:rPr lang="en-US" altLang="en-US" sz="3200" dirty="0">
                <a:solidFill>
                  <a:schemeClr val="tx1"/>
                </a:solidFill>
              </a:rPr>
              <a:t>)</a:t>
            </a:r>
            <a:r>
              <a:rPr lang="en-US" altLang="en-US" i="1" dirty="0">
                <a:solidFill>
                  <a:schemeClr val="tx1"/>
                </a:solidFill>
              </a:rPr>
              <a:t/>
            </a:r>
            <a:br>
              <a:rPr lang="en-US" altLang="en-US" i="1" dirty="0">
                <a:solidFill>
                  <a:schemeClr val="tx1"/>
                </a:solidFill>
              </a:rPr>
            </a:br>
            <a:r>
              <a:rPr lang="en-US" altLang="en-US" dirty="0">
                <a:solidFill>
                  <a:schemeClr val="tx1"/>
                </a:solidFill>
              </a:rPr>
              <a:t/>
            </a:r>
            <a:br>
              <a:rPr lang="en-US" altLang="en-US" dirty="0">
                <a:solidFill>
                  <a:schemeClr val="tx1"/>
                </a:solidFill>
              </a:rPr>
            </a:br>
            <a:r>
              <a:rPr lang="en-US" altLang="en-US" sz="2100" i="1" dirty="0">
                <a:solidFill>
                  <a:schemeClr val="tx1"/>
                </a:solidFill>
              </a:rPr>
              <a:t>Organized by: </a:t>
            </a:r>
            <a:endParaRPr lang="en-US" altLang="en-US" sz="2100" dirty="0">
              <a:solidFill>
                <a:schemeClr val="tx1"/>
              </a:solidFill>
            </a:endParaRPr>
          </a:p>
          <a:p>
            <a:pPr lvl="1" algn="l"/>
            <a:r>
              <a:rPr lang="en-US" altLang="en-US" dirty="0">
                <a:solidFill>
                  <a:schemeClr val="tx1"/>
                </a:solidFill>
              </a:rPr>
              <a:t>	Sarah Tuttle </a:t>
            </a:r>
            <a:r>
              <a:rPr lang="en-US" altLang="en-US" i="1" dirty="0">
                <a:solidFill>
                  <a:schemeClr val="tx1"/>
                </a:solidFill>
              </a:rPr>
              <a:t>(University of </a:t>
            </a:r>
            <a:r>
              <a:rPr lang="en-US" altLang="en-US" i="1" dirty="0" smtClean="0">
                <a:solidFill>
                  <a:schemeClr val="tx1"/>
                </a:solidFill>
              </a:rPr>
              <a:t>Washington/ AAS CWSA-WGAD liaison)</a:t>
            </a:r>
          </a:p>
          <a:p>
            <a:r>
              <a:rPr lang="en-US" altLang="en-US" sz="2100" i="1" dirty="0">
                <a:solidFill>
                  <a:schemeClr val="tx1"/>
                </a:solidFill>
              </a:rPr>
              <a:t>CART captioning:</a:t>
            </a:r>
          </a:p>
          <a:p>
            <a:pPr lvl="1" algn="l"/>
            <a:r>
              <a:rPr lang="en-US" altLang="en-US" dirty="0">
                <a:solidFill>
                  <a:schemeClr val="tx1"/>
                </a:solidFill>
              </a:rPr>
              <a:t>	Polly Fife </a:t>
            </a:r>
            <a:r>
              <a:rPr lang="en-US" altLang="en-US" i="1" dirty="0">
                <a:solidFill>
                  <a:schemeClr val="tx1"/>
                </a:solidFill>
              </a:rPr>
              <a:t>(Texas Closed Captioning)</a:t>
            </a:r>
            <a:endParaRPr lang="en-US" dirty="0">
              <a:solidFill>
                <a:schemeClr val="tx1"/>
              </a:solidFill>
            </a:endParaRPr>
          </a:p>
        </p:txBody>
      </p:sp>
    </p:spTree>
    <p:extLst>
      <p:ext uri="{BB962C8B-B14F-4D97-AF65-F5344CB8AC3E}">
        <p14:creationId xmlns:p14="http://schemas.microsoft.com/office/powerpoint/2010/main" val="3357304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Intersectionality reminder</a:t>
            </a:r>
            <a:endParaRPr lang="en-US" dirty="0"/>
          </a:p>
        </p:txBody>
      </p:sp>
      <p:sp>
        <p:nvSpPr>
          <p:cNvPr id="3" name="Content Placeholder 2"/>
          <p:cNvSpPr>
            <a:spLocks noGrp="1"/>
          </p:cNvSpPr>
          <p:nvPr>
            <p:ph sz="half" idx="1"/>
          </p:nvPr>
        </p:nvSpPr>
        <p:spPr>
          <a:xfrm>
            <a:off x="457200" y="1673352"/>
            <a:ext cx="3585411" cy="4718304"/>
          </a:xfrm>
        </p:spPr>
        <p:txBody>
          <a:bodyPr>
            <a:normAutofit fontScale="92500"/>
          </a:bodyPr>
          <a:lstStyle/>
          <a:p>
            <a:pPr marL="0" indent="0" defTabSz="685800">
              <a:buNone/>
              <a:defRPr/>
            </a:pPr>
            <a:r>
              <a:rPr lang="en-US" sz="2600" dirty="0"/>
              <a:t>Disability incidence rates vary with </a:t>
            </a:r>
            <a:r>
              <a:rPr lang="en-US" sz="2600" dirty="0" smtClean="0"/>
              <a:t>racial demographics</a:t>
            </a:r>
            <a:endParaRPr lang="en-US" sz="2400" dirty="0" smtClean="0"/>
          </a:p>
          <a:p>
            <a:pPr defTabSz="685800">
              <a:defRPr/>
            </a:pPr>
            <a:r>
              <a:rPr lang="en-US" sz="1900" dirty="0" smtClean="0"/>
              <a:t>Associated </a:t>
            </a:r>
            <a:r>
              <a:rPr lang="en-US" sz="1900" dirty="0"/>
              <a:t>with socioeconomic factors, lifespan, medical </a:t>
            </a:r>
            <a:r>
              <a:rPr lang="en-US" sz="1900" dirty="0" smtClean="0"/>
              <a:t>access</a:t>
            </a:r>
          </a:p>
          <a:p>
            <a:pPr defTabSz="685800">
              <a:defRPr/>
            </a:pPr>
            <a:r>
              <a:rPr lang="en-US" sz="1900" dirty="0" smtClean="0"/>
              <a:t>URMs </a:t>
            </a:r>
            <a:r>
              <a:rPr lang="en-US" sz="1900" dirty="0"/>
              <a:t>disproportionately misdiagnosed with learning disabilities </a:t>
            </a:r>
            <a:endParaRPr lang="en-US" sz="1900" dirty="0" smtClean="0"/>
          </a:p>
          <a:p>
            <a:pPr defTabSz="685800">
              <a:defRPr/>
            </a:pPr>
            <a:r>
              <a:rPr lang="en-US" sz="1900" dirty="0" smtClean="0"/>
              <a:t>Psychological </a:t>
            </a:r>
            <a:r>
              <a:rPr lang="en-US" sz="1900" dirty="0"/>
              <a:t>barriers inflicted on LGBTIAQ+ </a:t>
            </a:r>
            <a:r>
              <a:rPr lang="en-US" sz="1900" dirty="0" smtClean="0"/>
              <a:t>identities</a:t>
            </a:r>
          </a:p>
          <a:p>
            <a:pPr defTabSz="685800">
              <a:defRPr/>
            </a:pPr>
            <a:r>
              <a:rPr lang="en-US" sz="1900" dirty="0" smtClean="0"/>
              <a:t>Incidence </a:t>
            </a:r>
            <a:r>
              <a:rPr lang="en-US" sz="1900" dirty="0"/>
              <a:t>of chronic </a:t>
            </a:r>
            <a:r>
              <a:rPr lang="en-US" sz="1900" dirty="0" smtClean="0"/>
              <a:t>disease,  </a:t>
            </a:r>
            <a:r>
              <a:rPr lang="en-US" sz="1900" dirty="0"/>
              <a:t>mental illness among women </a:t>
            </a:r>
          </a:p>
        </p:txBody>
      </p:sp>
      <p:sp>
        <p:nvSpPr>
          <p:cNvPr id="4" name="Content Placeholder 3"/>
          <p:cNvSpPr>
            <a:spLocks noGrp="1"/>
          </p:cNvSpPr>
          <p:nvPr>
            <p:ph sz="half" idx="2"/>
          </p:nvPr>
        </p:nvSpPr>
        <p:spPr>
          <a:xfrm>
            <a:off x="3834062" y="1673352"/>
            <a:ext cx="5037221" cy="4718304"/>
          </a:xfrm>
        </p:spPr>
        <p:txBody>
          <a:bodyPr>
            <a:normAutofit fontScale="92500"/>
          </a:bodyPr>
          <a:lstStyle/>
          <a:p>
            <a:r>
              <a:rPr lang="en-US" sz="800" dirty="0" smtClean="0">
                <a:solidFill>
                  <a:schemeClr val="bg1"/>
                </a:solidFill>
              </a:rPr>
              <a:t>Venn diagram of</a:t>
            </a:r>
            <a:r>
              <a:rPr lang="en-US" sz="800" baseline="0" dirty="0" smtClean="0">
                <a:solidFill>
                  <a:schemeClr val="bg1"/>
                </a:solidFill>
              </a:rPr>
              <a:t> factors including racial identity, gender, nationality, disability, and sexuality.</a:t>
            </a:r>
          </a:p>
          <a:p>
            <a:pPr marL="0" indent="0">
              <a:buNone/>
            </a:pPr>
            <a:endParaRPr lang="en-US" sz="800" baseline="0" dirty="0" smtClean="0"/>
          </a:p>
          <a:p>
            <a:pPr marL="0" indent="0">
              <a:spcBef>
                <a:spcPts val="28000"/>
              </a:spcBef>
              <a:buNone/>
            </a:pPr>
            <a:r>
              <a:rPr lang="en-US" sz="1900" i="1" kern="1200" dirty="0" smtClean="0">
                <a:solidFill>
                  <a:schemeClr val="tx1"/>
                </a:solidFill>
                <a:effectLst/>
              </a:rPr>
              <a:t> </a:t>
            </a:r>
            <a:r>
              <a:rPr lang="en-US" sz="1600" i="1" kern="1200" dirty="0" smtClean="0">
                <a:solidFill>
                  <a:schemeClr val="tx1"/>
                </a:solidFill>
                <a:effectLst/>
              </a:rPr>
              <a:t>[1] Dunlop et al. 2007, American Journal of Public Health</a:t>
            </a:r>
            <a:endParaRPr lang="en-US" sz="1600" i="1" dirty="0" smtClean="0">
              <a:effectLst/>
            </a:endParaRPr>
          </a:p>
          <a:p>
            <a:pPr marL="0" indent="0">
              <a:buNone/>
            </a:pPr>
            <a:r>
              <a:rPr lang="en-US" sz="1600" i="1" kern="1200" dirty="0" smtClean="0">
                <a:solidFill>
                  <a:schemeClr val="tx1"/>
                </a:solidFill>
                <a:effectLst/>
              </a:rPr>
              <a:t> [2] Elementary &amp; Middle Schools Technical Assistant Center</a:t>
            </a:r>
            <a:endParaRPr lang="en-US" sz="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673352"/>
            <a:ext cx="3915348" cy="3239691"/>
          </a:xfrm>
          <a:prstGeom prst="rect">
            <a:avLst/>
          </a:prstGeom>
        </p:spPr>
      </p:pic>
    </p:spTree>
    <p:extLst>
      <p:ext uri="{BB962C8B-B14F-4D97-AF65-F5344CB8AC3E}">
        <p14:creationId xmlns:p14="http://schemas.microsoft.com/office/powerpoint/2010/main" val="1204173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Americans with Disabilities Act 1990</a:t>
            </a:r>
            <a:endParaRPr lang="en-US" dirty="0"/>
          </a:p>
        </p:txBody>
      </p:sp>
      <p:sp>
        <p:nvSpPr>
          <p:cNvPr id="3" name="Content Placeholder 2"/>
          <p:cNvSpPr>
            <a:spLocks noGrp="1"/>
          </p:cNvSpPr>
          <p:nvPr>
            <p:ph idx="1"/>
          </p:nvPr>
        </p:nvSpPr>
        <p:spPr/>
        <p:txBody>
          <a:bodyPr/>
          <a:lstStyle/>
          <a:p>
            <a:pPr marL="0" indent="0">
              <a:buNone/>
              <a:defRPr/>
            </a:pPr>
            <a:r>
              <a:rPr lang="en-US" altLang="en-US" i="1" dirty="0">
                <a:solidFill>
                  <a:srgbClr val="002060"/>
                </a:solidFill>
              </a:rPr>
              <a:t>Makes discrimination against Americans with disabilities illegal; requires “reasonable accommodations” for employees; mandates accessibility on public transport</a:t>
            </a:r>
          </a:p>
          <a:p>
            <a:pPr marL="0" indent="0">
              <a:buNone/>
              <a:defRPr/>
            </a:pPr>
            <a:endParaRPr lang="en-US" sz="2700" b="1" dirty="0" smtClean="0"/>
          </a:p>
          <a:p>
            <a:pPr marL="274320" lvl="1" indent="0">
              <a:buNone/>
              <a:defRPr/>
            </a:pPr>
            <a:r>
              <a:rPr lang="en-US" sz="2200" b="1" dirty="0" smtClean="0"/>
              <a:t>Problems:</a:t>
            </a:r>
          </a:p>
          <a:p>
            <a:pPr lvl="2">
              <a:defRPr/>
            </a:pPr>
            <a:r>
              <a:rPr lang="en-US" sz="2200" dirty="0" smtClean="0"/>
              <a:t>Requires disclosure to obtain accommodation</a:t>
            </a:r>
          </a:p>
          <a:p>
            <a:pPr lvl="3">
              <a:buFont typeface="Wingdings" panose="05000000000000000000" pitchFamily="2" charset="2"/>
              <a:buChar char="Ø"/>
              <a:defRPr/>
            </a:pPr>
            <a:r>
              <a:rPr lang="en-US" sz="2200" dirty="0" smtClean="0"/>
              <a:t> Possible discrimination</a:t>
            </a:r>
          </a:p>
          <a:p>
            <a:pPr lvl="2">
              <a:spcBef>
                <a:spcPts val="1200"/>
              </a:spcBef>
              <a:defRPr/>
            </a:pPr>
            <a:r>
              <a:rPr lang="en-US" sz="2200" dirty="0" smtClean="0"/>
              <a:t>Litigation only way to deal with non-compliance</a:t>
            </a:r>
          </a:p>
          <a:p>
            <a:pPr lvl="2">
              <a:spcBef>
                <a:spcPts val="1200"/>
              </a:spcBef>
              <a:defRPr/>
            </a:pPr>
            <a:r>
              <a:rPr lang="en-US" sz="2200" dirty="0" smtClean="0"/>
              <a:t>The “reasonability” clause…</a:t>
            </a:r>
          </a:p>
        </p:txBody>
      </p:sp>
    </p:spTree>
    <p:extLst>
      <p:ext uri="{BB962C8B-B14F-4D97-AF65-F5344CB8AC3E}">
        <p14:creationId xmlns:p14="http://schemas.microsoft.com/office/powerpoint/2010/main" val="1370573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852" y="533399"/>
            <a:ext cx="7980947" cy="1680412"/>
          </a:xfrm>
        </p:spPr>
        <p:txBody>
          <a:bodyPr>
            <a:normAutofit/>
          </a:bodyPr>
          <a:lstStyle/>
          <a:p>
            <a:r>
              <a:rPr lang="en-US" altLang="en-US" b="1" dirty="0"/>
              <a:t>ADA Complaint vs. Barrier-Free vs. Universal Design</a:t>
            </a:r>
            <a:r>
              <a:rPr lang="en-US" altLang="en-US" b="1" dirty="0" smtClean="0"/>
              <a:t>:</a:t>
            </a:r>
            <a:endParaRPr lang="en-US" dirty="0"/>
          </a:p>
        </p:txBody>
      </p:sp>
      <p:sp>
        <p:nvSpPr>
          <p:cNvPr id="3" name="Content Placeholder 2"/>
          <p:cNvSpPr>
            <a:spLocks noGrp="1"/>
          </p:cNvSpPr>
          <p:nvPr>
            <p:ph idx="1"/>
          </p:nvPr>
        </p:nvSpPr>
        <p:spPr>
          <a:xfrm>
            <a:off x="898358" y="2342146"/>
            <a:ext cx="7283116" cy="4134853"/>
          </a:xfrm>
        </p:spPr>
        <p:txBody>
          <a:bodyPr/>
          <a:lstStyle/>
          <a:p>
            <a:pPr>
              <a:spcBef>
                <a:spcPts val="2400"/>
              </a:spcBef>
              <a:defRPr/>
            </a:pPr>
            <a:r>
              <a:rPr lang="en-US" sz="2800" b="1" dirty="0"/>
              <a:t>ADA Compliant = </a:t>
            </a:r>
            <a:r>
              <a:rPr lang="en-US" dirty="0"/>
              <a:t>Minimum requirements to avoid lawsuits...</a:t>
            </a:r>
          </a:p>
          <a:p>
            <a:pPr>
              <a:spcBef>
                <a:spcPts val="2400"/>
              </a:spcBef>
              <a:defRPr/>
            </a:pPr>
            <a:r>
              <a:rPr lang="en-US" sz="2800" b="1" dirty="0" smtClean="0"/>
              <a:t>Barrier-Free </a:t>
            </a:r>
            <a:r>
              <a:rPr lang="en-US" sz="2800" b="1" dirty="0"/>
              <a:t>= </a:t>
            </a:r>
            <a:r>
              <a:rPr lang="en-US" dirty="0"/>
              <a:t>Anticipates and removes barriers to PWDs</a:t>
            </a:r>
          </a:p>
          <a:p>
            <a:pPr>
              <a:spcBef>
                <a:spcPts val="2400"/>
              </a:spcBef>
              <a:defRPr/>
            </a:pPr>
            <a:r>
              <a:rPr lang="en-US" sz="2800" b="1" dirty="0" smtClean="0"/>
              <a:t>Universal </a:t>
            </a:r>
            <a:r>
              <a:rPr lang="en-US" sz="2800" b="1" dirty="0"/>
              <a:t>Design = </a:t>
            </a:r>
            <a:r>
              <a:rPr lang="en-US" dirty="0"/>
              <a:t>Anticipates and removes barriers to </a:t>
            </a:r>
            <a:r>
              <a:rPr lang="en-US" i="1" dirty="0" smtClean="0"/>
              <a:t>everyone</a:t>
            </a:r>
            <a:endParaRPr lang="en-US" dirty="0"/>
          </a:p>
        </p:txBody>
      </p:sp>
    </p:spTree>
    <p:extLst>
      <p:ext uri="{BB962C8B-B14F-4D97-AF65-F5344CB8AC3E}">
        <p14:creationId xmlns:p14="http://schemas.microsoft.com/office/powerpoint/2010/main" val="1629745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pPr>
              <a:defRPr/>
            </a:pPr>
            <a:r>
              <a:rPr lang="en-US" sz="2800" b="1" dirty="0"/>
              <a:t>ADA Compliant = </a:t>
            </a:r>
            <a:r>
              <a:rPr lang="en-US" dirty="0"/>
              <a:t>Ramp to one entrance, accessible bathroom stall on one floor, doors with push-buttons</a:t>
            </a:r>
            <a:r>
              <a:rPr lang="en-US" dirty="0" smtClean="0"/>
              <a:t>.</a:t>
            </a:r>
            <a:endParaRPr lang="en-US" dirty="0"/>
          </a:p>
          <a:p>
            <a:pPr>
              <a:spcBef>
                <a:spcPts val="2400"/>
              </a:spcBef>
              <a:defRPr/>
            </a:pPr>
            <a:r>
              <a:rPr lang="en-US" sz="2800" b="1" dirty="0"/>
              <a:t>Barrier-Free = </a:t>
            </a:r>
            <a:r>
              <a:rPr lang="en-US" dirty="0"/>
              <a:t>Ramps at all entrances, accessible bathrooms on all floors, doors with push-buttons, lowered sinks in every bathroom</a:t>
            </a:r>
            <a:r>
              <a:rPr lang="en-US" dirty="0" smtClean="0"/>
              <a:t>.</a:t>
            </a:r>
            <a:endParaRPr lang="en-US" dirty="0"/>
          </a:p>
          <a:p>
            <a:pPr>
              <a:spcBef>
                <a:spcPts val="2400"/>
              </a:spcBef>
              <a:defRPr/>
            </a:pPr>
            <a:r>
              <a:rPr lang="en-US" sz="2800" b="1" dirty="0"/>
              <a:t>Universal Design = </a:t>
            </a:r>
            <a:r>
              <a:rPr lang="en-US" dirty="0"/>
              <a:t>No-step entryways, accessible &amp; gender-neutral bathrooms with change tables on all floors, doors &amp; faucets that are motion-activated, sinks at varying heights</a:t>
            </a:r>
            <a:r>
              <a:rPr lang="en-US" dirty="0" smtClean="0"/>
              <a:t>.</a:t>
            </a:r>
            <a:endParaRPr lang="en-US" dirty="0"/>
          </a:p>
        </p:txBody>
      </p:sp>
    </p:spTree>
    <p:extLst>
      <p:ext uri="{BB962C8B-B14F-4D97-AF65-F5344CB8AC3E}">
        <p14:creationId xmlns:p14="http://schemas.microsoft.com/office/powerpoint/2010/main" val="2175171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design</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Term coined by architect Ronald Mace</a:t>
            </a:r>
          </a:p>
          <a:p>
            <a:pPr lvl="1"/>
            <a:r>
              <a:rPr lang="en-US" dirty="0" smtClean="0"/>
              <a:t>A method for creating spaces and products that are aesthetically pleasing and accessible to anyone regardless of age, status, ability, etc.</a:t>
            </a:r>
          </a:p>
          <a:p>
            <a:r>
              <a:rPr lang="en-US" dirty="0" smtClean="0"/>
              <a:t>Selwyn Goldsmith</a:t>
            </a:r>
          </a:p>
          <a:p>
            <a:pPr lvl="1"/>
            <a:r>
              <a:rPr lang="en-US" dirty="0" smtClean="0"/>
              <a:t>Took UD and pushed for it in the context of accessibility for people with disabilities</a:t>
            </a:r>
          </a:p>
          <a:p>
            <a:pPr lvl="1"/>
            <a:r>
              <a:rPr lang="en-US" i="1" dirty="0" smtClean="0"/>
              <a:t>Designing for the Disabled </a:t>
            </a:r>
            <a:r>
              <a:rPr lang="en-US" dirty="0" smtClean="0"/>
              <a:t>(1963)</a:t>
            </a:r>
          </a:p>
          <a:p>
            <a:pPr lvl="1"/>
            <a:r>
              <a:rPr lang="en-US" dirty="0" smtClean="0"/>
              <a:t>Pioneered curb cuts </a:t>
            </a:r>
          </a:p>
          <a:p>
            <a:r>
              <a:rPr lang="en-US" dirty="0"/>
              <a:t>Barrier-free </a:t>
            </a:r>
            <a:r>
              <a:rPr lang="en-US" dirty="0" err="1"/>
              <a:t>vs</a:t>
            </a:r>
            <a:r>
              <a:rPr lang="en-US" dirty="0"/>
              <a:t> accessible </a:t>
            </a:r>
            <a:r>
              <a:rPr lang="en-US" dirty="0" err="1"/>
              <a:t>vs</a:t>
            </a:r>
            <a:r>
              <a:rPr lang="en-US" dirty="0"/>
              <a:t> universal</a:t>
            </a:r>
          </a:p>
          <a:p>
            <a:pPr lvl="1"/>
            <a:r>
              <a:rPr lang="en-US" dirty="0"/>
              <a:t>When something is designed to be beneficial to the most people possible, inclusion in action: everyone </a:t>
            </a:r>
            <a:r>
              <a:rPr lang="en-US" dirty="0" smtClean="0"/>
              <a:t>gains</a:t>
            </a:r>
            <a:endParaRPr lang="en-US" dirty="0"/>
          </a:p>
        </p:txBody>
      </p:sp>
    </p:spTree>
    <p:extLst>
      <p:ext uri="{BB962C8B-B14F-4D97-AF65-F5344CB8AC3E}">
        <p14:creationId xmlns:p14="http://schemas.microsoft.com/office/powerpoint/2010/main" val="2409719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design</a:t>
            </a:r>
            <a:endParaRPr lang="en-US" dirty="0"/>
          </a:p>
        </p:txBody>
      </p:sp>
      <p:sp>
        <p:nvSpPr>
          <p:cNvPr id="3" name="Content Placeholder 2"/>
          <p:cNvSpPr>
            <a:spLocks noGrp="1"/>
          </p:cNvSpPr>
          <p:nvPr>
            <p:ph idx="1"/>
          </p:nvPr>
        </p:nvSpPr>
        <p:spPr/>
        <p:txBody>
          <a:bodyPr/>
          <a:lstStyle/>
          <a:p>
            <a:r>
              <a:rPr lang="en-US" dirty="0"/>
              <a:t>Overarching theme: think about the </a:t>
            </a:r>
            <a:r>
              <a:rPr lang="en-US" b="1" u="sng" dirty="0"/>
              <a:t>user experience.</a:t>
            </a:r>
          </a:p>
          <a:p>
            <a:pPr lvl="1"/>
            <a:r>
              <a:rPr lang="en-US" dirty="0"/>
              <a:t>Universal design isn’t an abstract concept: if you’re thinking about user experience and accessibility, you’re doing it!</a:t>
            </a:r>
          </a:p>
          <a:p>
            <a:r>
              <a:rPr lang="en-US" dirty="0" smtClean="0"/>
              <a:t>Things to consider:</a:t>
            </a:r>
          </a:p>
          <a:p>
            <a:pPr lvl="1"/>
            <a:r>
              <a:rPr lang="en-US" dirty="0" smtClean="0"/>
              <a:t>Equitable use</a:t>
            </a:r>
          </a:p>
          <a:p>
            <a:pPr lvl="1"/>
            <a:r>
              <a:rPr lang="en-US" dirty="0" smtClean="0"/>
              <a:t>Flexibility</a:t>
            </a:r>
          </a:p>
          <a:p>
            <a:pPr lvl="1"/>
            <a:r>
              <a:rPr lang="en-US" dirty="0" smtClean="0"/>
              <a:t>Simplicity/intuitiveness</a:t>
            </a:r>
          </a:p>
          <a:p>
            <a:pPr lvl="1"/>
            <a:r>
              <a:rPr lang="en-US" dirty="0" smtClean="0"/>
              <a:t>Perceptibility of information</a:t>
            </a:r>
          </a:p>
          <a:p>
            <a:pPr lvl="1"/>
            <a:r>
              <a:rPr lang="en-US" dirty="0" smtClean="0"/>
              <a:t>Tolerance for error</a:t>
            </a:r>
          </a:p>
          <a:p>
            <a:pPr lvl="1"/>
            <a:r>
              <a:rPr lang="en-US" dirty="0" smtClean="0"/>
              <a:t>Physical effort required</a:t>
            </a:r>
          </a:p>
          <a:p>
            <a:pPr lvl="1"/>
            <a:r>
              <a:rPr lang="en-US" dirty="0" smtClean="0"/>
              <a:t>Size/space for use</a:t>
            </a:r>
          </a:p>
          <a:p>
            <a:pPr marL="274320" lvl="1" indent="0">
              <a:buNone/>
            </a:pPr>
            <a:r>
              <a:rPr lang="en-US" dirty="0"/>
              <a:t>	</a:t>
            </a:r>
            <a:r>
              <a:rPr lang="en-US" dirty="0" smtClean="0"/>
              <a:t>		-Center for Universal Design, NCSU</a:t>
            </a:r>
          </a:p>
          <a:p>
            <a:pPr lvl="1"/>
            <a:endParaRPr lang="en-US" dirty="0" smtClean="0"/>
          </a:p>
          <a:p>
            <a:endParaRPr lang="en-US" dirty="0"/>
          </a:p>
        </p:txBody>
      </p:sp>
    </p:spTree>
    <p:extLst>
      <p:ext uri="{BB962C8B-B14F-4D97-AF65-F5344CB8AC3E}">
        <p14:creationId xmlns:p14="http://schemas.microsoft.com/office/powerpoint/2010/main" val="1872485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 design in the classroom</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10000"/>
          </a:bodyPr>
          <a:lstStyle/>
          <a:p>
            <a:r>
              <a:rPr lang="en-US" dirty="0" smtClean="0"/>
              <a:t>Practice inclusive language, engagement</a:t>
            </a:r>
          </a:p>
          <a:p>
            <a:pPr lvl="1"/>
            <a:r>
              <a:rPr lang="en-US" dirty="0" smtClean="0"/>
              <a:t>Person-first</a:t>
            </a:r>
          </a:p>
          <a:p>
            <a:pPr lvl="1"/>
            <a:r>
              <a:rPr lang="en-US" dirty="0" smtClean="0"/>
              <a:t>Avoid old-fashioned terms like “</a:t>
            </a:r>
            <a:r>
              <a:rPr lang="en-US" dirty="0" smtClean="0"/>
              <a:t>handicapped” </a:t>
            </a:r>
            <a:endParaRPr lang="en-US" dirty="0" smtClean="0"/>
          </a:p>
          <a:p>
            <a:pPr lvl="1"/>
            <a:r>
              <a:rPr lang="en-US" dirty="0" smtClean="0"/>
              <a:t>Avoid activities that require physical activity as sole form of engagement (e.g., a running group/journal club)</a:t>
            </a:r>
          </a:p>
          <a:p>
            <a:r>
              <a:rPr lang="en-US" dirty="0" smtClean="0"/>
              <a:t>State clearly your intent to be inclusive in a syllabus/course webpage statement, e.g.:</a:t>
            </a:r>
          </a:p>
          <a:p>
            <a:pPr lvl="1"/>
            <a:r>
              <a:rPr lang="en-US" i="1" dirty="0" smtClean="0"/>
              <a:t>“Accessibility and learning needs: If you have any kind of disability, whether apparent or non-apparent, learning, emotional, physical, or cognitive, or you need alternative implementations of my lectures, assignments, or other materials for any reason, please contact me to discuss how I can help you learn. I try to provide a positive and supportive learning environment for everyone, and it’s always helpful for me to hear what works best for you. Note this building has accessible and non-gender-specific restrooms [location here].”</a:t>
            </a:r>
          </a:p>
          <a:p>
            <a:pPr lvl="1"/>
            <a:endParaRPr lang="en-US" sz="1500" i="1" dirty="0"/>
          </a:p>
          <a:p>
            <a:pPr marL="274320" lvl="1" indent="0">
              <a:buNone/>
            </a:pPr>
            <a:r>
              <a:rPr lang="en-US" sz="1500" i="1" dirty="0" smtClean="0"/>
              <a:t>     -Jennifer Hoffman, University of Denver; adapted from Lydia X. Z. Brown (@</a:t>
            </a:r>
            <a:r>
              <a:rPr lang="en-US" sz="1500" i="1" dirty="0" err="1" smtClean="0"/>
              <a:t>autistichoya</a:t>
            </a:r>
            <a:r>
              <a:rPr lang="en-US" sz="1500" i="1" dirty="0" smtClean="0"/>
              <a:t>)</a:t>
            </a:r>
          </a:p>
          <a:p>
            <a:pPr lvl="1"/>
            <a:endParaRPr lang="en-US" dirty="0"/>
          </a:p>
        </p:txBody>
      </p:sp>
    </p:spTree>
    <p:extLst>
      <p:ext uri="{BB962C8B-B14F-4D97-AF65-F5344CB8AC3E}">
        <p14:creationId xmlns:p14="http://schemas.microsoft.com/office/powerpoint/2010/main" val="42402530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 design in the classroom</a:t>
            </a:r>
            <a:endParaRPr lang="en-US" dirty="0"/>
          </a:p>
        </p:txBody>
      </p:sp>
      <p:sp>
        <p:nvSpPr>
          <p:cNvPr id="3" name="Content Placeholder 2"/>
          <p:cNvSpPr>
            <a:spLocks noGrp="1"/>
          </p:cNvSpPr>
          <p:nvPr>
            <p:ph idx="1"/>
          </p:nvPr>
        </p:nvSpPr>
        <p:spPr>
          <a:xfrm>
            <a:off x="457200" y="1600200"/>
            <a:ext cx="8229600" cy="4934966"/>
          </a:xfrm>
        </p:spPr>
        <p:txBody>
          <a:bodyPr>
            <a:normAutofit/>
          </a:bodyPr>
          <a:lstStyle/>
          <a:p>
            <a:r>
              <a:rPr lang="en-US" dirty="0" smtClean="0"/>
              <a:t>Use Styles in Word, Google docs</a:t>
            </a:r>
          </a:p>
          <a:p>
            <a:pPr lvl="1"/>
            <a:r>
              <a:rPr lang="en-US" dirty="0" smtClean="0"/>
              <a:t>Saves you time</a:t>
            </a:r>
          </a:p>
          <a:p>
            <a:pPr lvl="1"/>
            <a:r>
              <a:rPr lang="en-US" dirty="0" smtClean="0"/>
              <a:t>Heading-level tags added </a:t>
            </a:r>
            <a:r>
              <a:rPr lang="en-US" dirty="0" err="1" smtClean="0"/>
              <a:t>automagically</a:t>
            </a:r>
            <a:endParaRPr lang="en-US" dirty="0" smtClean="0"/>
          </a:p>
          <a:p>
            <a:r>
              <a:rPr lang="en-US" dirty="0" smtClean="0"/>
              <a:t>Avoid text in boxes/shapes in Word or </a:t>
            </a:r>
            <a:r>
              <a:rPr lang="en-US" dirty="0" err="1" smtClean="0"/>
              <a:t>Powerpoint</a:t>
            </a:r>
            <a:r>
              <a:rPr lang="en-US" dirty="0" smtClean="0"/>
              <a:t>!</a:t>
            </a:r>
          </a:p>
          <a:p>
            <a:pPr lvl="1"/>
            <a:r>
              <a:rPr lang="en-US" dirty="0" smtClean="0"/>
              <a:t>They appear blank to screen readers</a:t>
            </a:r>
          </a:p>
          <a:p>
            <a:r>
              <a:rPr lang="en-US" dirty="0" smtClean="0"/>
              <a:t>Use </a:t>
            </a:r>
            <a:r>
              <a:rPr lang="en-US" dirty="0" err="1" smtClean="0"/>
              <a:t>Powerpoint</a:t>
            </a:r>
            <a:r>
              <a:rPr lang="en-US" dirty="0" smtClean="0"/>
              <a:t> templates, they are accessible</a:t>
            </a:r>
          </a:p>
          <a:p>
            <a:pPr lvl="1"/>
            <a:r>
              <a:rPr lang="en-US" dirty="0" smtClean="0"/>
              <a:t>Outline view shows you what a screen reader will find</a:t>
            </a:r>
          </a:p>
          <a:p>
            <a:r>
              <a:rPr lang="en-US" dirty="0" smtClean="0"/>
              <a:t>Test PDFs</a:t>
            </a:r>
          </a:p>
          <a:p>
            <a:pPr lvl="1"/>
            <a:r>
              <a:rPr lang="en-US" dirty="0" smtClean="0"/>
              <a:t>Use OCR software if PDF pages are images, not text</a:t>
            </a:r>
          </a:p>
          <a:p>
            <a:pPr lvl="1"/>
            <a:r>
              <a:rPr lang="en-US" dirty="0" smtClean="0"/>
              <a:t>Tag images in Acrobat Pro</a:t>
            </a:r>
            <a:endParaRPr lang="en-US" dirty="0"/>
          </a:p>
        </p:txBody>
      </p:sp>
      <p:pic>
        <p:nvPicPr>
          <p:cNvPr id="4" name="Picture 3" descr="Animated gif of a black and white bunny devouring cilantro" title="Capp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0595" y="3261903"/>
            <a:ext cx="1718605" cy="3032832"/>
          </a:xfrm>
          <a:prstGeom prst="rect">
            <a:avLst/>
          </a:prstGeom>
        </p:spPr>
      </p:pic>
      <p:sp>
        <p:nvSpPr>
          <p:cNvPr id="5" name="TextBox 4" descr="Text box test&#10;Gratuitous bunny gif" title="text box"/>
          <p:cNvSpPr txBox="1"/>
          <p:nvPr/>
        </p:nvSpPr>
        <p:spPr>
          <a:xfrm>
            <a:off x="6832600" y="6269335"/>
            <a:ext cx="2235200" cy="584776"/>
          </a:xfrm>
          <a:prstGeom prst="rect">
            <a:avLst/>
          </a:prstGeom>
          <a:noFill/>
        </p:spPr>
        <p:txBody>
          <a:bodyPr wrap="square" rtlCol="0">
            <a:spAutoFit/>
          </a:bodyPr>
          <a:lstStyle/>
          <a:p>
            <a:pPr algn="ctr"/>
            <a:r>
              <a:rPr lang="en-US" sz="1600" i="1" dirty="0" smtClean="0"/>
              <a:t>Text box test</a:t>
            </a:r>
          </a:p>
          <a:p>
            <a:pPr algn="ctr"/>
            <a:r>
              <a:rPr lang="en-US" sz="1600" i="1" dirty="0" smtClean="0"/>
              <a:t>Gratuitous bunny gif</a:t>
            </a:r>
            <a:endParaRPr lang="en-US" sz="1600" i="1" dirty="0"/>
          </a:p>
        </p:txBody>
      </p:sp>
    </p:spTree>
    <p:extLst>
      <p:ext uri="{BB962C8B-B14F-4D97-AF65-F5344CB8AC3E}">
        <p14:creationId xmlns:p14="http://schemas.microsoft.com/office/powerpoint/2010/main" val="2536412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5582" y="2566895"/>
            <a:ext cx="7485446" cy="770068"/>
          </a:xfrm>
          <a:prstGeom prst="rect">
            <a:avLst/>
          </a:prstGeom>
          <a:solidFill>
            <a:schemeClr val="accent2">
              <a:lumMod val="40000"/>
              <a:lumOff val="6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Insert alt-text, but not too much. Think: about tweet-length (140chars)</a:t>
            </a:r>
          </a:p>
          <a:p>
            <a:pPr marL="274320" lvl="1" indent="0">
              <a:buNone/>
            </a:pPr>
            <a:endParaRPr lang="en-US" sz="1000" dirty="0" smtClean="0"/>
          </a:p>
          <a:p>
            <a:pPr marL="274320" lvl="1" indent="0">
              <a:buNone/>
            </a:pPr>
            <a:r>
              <a:rPr lang="en-US" dirty="0" smtClean="0">
                <a:latin typeface="Andale Mono"/>
                <a:cs typeface="Andale Mono"/>
              </a:rPr>
              <a:t>&lt;</a:t>
            </a:r>
            <a:r>
              <a:rPr lang="en-US" dirty="0" err="1" smtClean="0">
                <a:latin typeface="Andale Mono"/>
                <a:cs typeface="Andale Mono"/>
              </a:rPr>
              <a:t>img</a:t>
            </a:r>
            <a:r>
              <a:rPr lang="en-US" dirty="0" smtClean="0">
                <a:latin typeface="Andale Mono"/>
                <a:cs typeface="Andale Mono"/>
              </a:rPr>
              <a:t> </a:t>
            </a:r>
            <a:r>
              <a:rPr lang="en-US" dirty="0" err="1" smtClean="0">
                <a:latin typeface="Andale Mono"/>
                <a:cs typeface="Andale Mono"/>
              </a:rPr>
              <a:t>src</a:t>
            </a:r>
            <a:r>
              <a:rPr lang="en-US" dirty="0" smtClean="0">
                <a:latin typeface="Andale Mono"/>
                <a:cs typeface="Andale Mono"/>
              </a:rPr>
              <a:t>=“images/</a:t>
            </a:r>
            <a:r>
              <a:rPr lang="en-US" dirty="0" err="1" smtClean="0">
                <a:latin typeface="Andale Mono"/>
                <a:cs typeface="Andale Mono"/>
              </a:rPr>
              <a:t>cappy.gif</a:t>
            </a:r>
            <a:r>
              <a:rPr lang="en-US" dirty="0" smtClean="0">
                <a:latin typeface="Andale Mono"/>
                <a:cs typeface="Andale Mono"/>
              </a:rPr>
              <a:t>” alt=“Adorable panda (black/white) bunny”&gt;</a:t>
            </a:r>
            <a:endParaRPr lang="en-US" dirty="0">
              <a:latin typeface="Andale Mono"/>
              <a:cs typeface="Andale Mono"/>
            </a:endParaRPr>
          </a:p>
          <a:p>
            <a:endParaRPr lang="en-US" sz="1000" dirty="0" smtClean="0"/>
          </a:p>
          <a:p>
            <a:r>
              <a:rPr lang="en-US" dirty="0" smtClean="0"/>
              <a:t>Describe hyperlinks based on context</a:t>
            </a:r>
          </a:p>
          <a:p>
            <a:pPr lvl="1"/>
            <a:r>
              <a:rPr lang="en-US" dirty="0" smtClean="0"/>
              <a:t>Digitally: embed and use alt-text/in-line description</a:t>
            </a:r>
          </a:p>
          <a:p>
            <a:pPr lvl="1"/>
            <a:r>
              <a:rPr lang="en-US" dirty="0" smtClean="0"/>
              <a:t>On paper: copy/paste full link</a:t>
            </a:r>
          </a:p>
          <a:p>
            <a:pPr marL="274320" lvl="1" indent="0" algn="r">
              <a:buNone/>
            </a:pPr>
            <a:r>
              <a:rPr lang="en-US" sz="10000" dirty="0" smtClean="0">
                <a:latin typeface="Wingdings" charset="2"/>
                <a:cs typeface="Wingdings" charset="2"/>
              </a:rPr>
              <a:t>:</a:t>
            </a:r>
          </a:p>
          <a:p>
            <a:endParaRPr lang="en-US" dirty="0"/>
          </a:p>
        </p:txBody>
      </p:sp>
      <p:sp>
        <p:nvSpPr>
          <p:cNvPr id="2" name="Title 1"/>
          <p:cNvSpPr>
            <a:spLocks noGrp="1"/>
          </p:cNvSpPr>
          <p:nvPr>
            <p:ph type="title"/>
          </p:nvPr>
        </p:nvSpPr>
        <p:spPr/>
        <p:txBody>
          <a:bodyPr>
            <a:normAutofit/>
          </a:bodyPr>
          <a:lstStyle/>
          <a:p>
            <a:r>
              <a:rPr lang="en-US" dirty="0" smtClean="0"/>
              <a:t>Universal design in the classroom</a:t>
            </a:r>
            <a:endParaRPr lang="en-US" dirty="0"/>
          </a:p>
        </p:txBody>
      </p:sp>
      <p:pic>
        <p:nvPicPr>
          <p:cNvPr id="5" name="Picture 4"/>
          <p:cNvPicPr>
            <a:picLocks noChangeAspect="1"/>
          </p:cNvPicPr>
          <p:nvPr/>
        </p:nvPicPr>
        <p:blipFill>
          <a:blip r:embed="rId3"/>
          <a:stretch>
            <a:fillRect/>
          </a:stretch>
        </p:blipFill>
        <p:spPr>
          <a:xfrm>
            <a:off x="175650" y="4857464"/>
            <a:ext cx="5323585" cy="1899579"/>
          </a:xfrm>
          <a:prstGeom prst="rect">
            <a:avLst/>
          </a:prstGeom>
        </p:spPr>
      </p:pic>
    </p:spTree>
    <p:extLst>
      <p:ext uri="{BB962C8B-B14F-4D97-AF65-F5344CB8AC3E}">
        <p14:creationId xmlns:p14="http://schemas.microsoft.com/office/powerpoint/2010/main" val="2682095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view</a:t>
            </a:r>
            <a:endParaRPr lang="en-US" dirty="0"/>
          </a:p>
        </p:txBody>
      </p:sp>
      <p:sp>
        <p:nvSpPr>
          <p:cNvPr id="7" name="Content Placeholder 6"/>
          <p:cNvSpPr>
            <a:spLocks noGrp="1"/>
          </p:cNvSpPr>
          <p:nvPr>
            <p:ph idx="1"/>
          </p:nvPr>
        </p:nvSpPr>
        <p:spPr>
          <a:xfrm>
            <a:off x="457200" y="5457457"/>
            <a:ext cx="8229600" cy="4876800"/>
          </a:xfrm>
        </p:spPr>
        <p:txBody>
          <a:bodyPr/>
          <a:lstStyle/>
          <a:p>
            <a:r>
              <a:rPr lang="en-US" dirty="0" smtClean="0"/>
              <a:t>Note how image, text box below it, don’t appear in outline view</a:t>
            </a:r>
            <a:endParaRPr lang="en-US" dirty="0"/>
          </a:p>
        </p:txBody>
      </p:sp>
      <p:pic>
        <p:nvPicPr>
          <p:cNvPr id="6" name="Picture 5"/>
          <p:cNvPicPr>
            <a:picLocks noChangeAspect="1"/>
          </p:cNvPicPr>
          <p:nvPr/>
        </p:nvPicPr>
        <p:blipFill>
          <a:blip r:embed="rId3"/>
          <a:stretch>
            <a:fillRect/>
          </a:stretch>
        </p:blipFill>
        <p:spPr>
          <a:xfrm>
            <a:off x="0" y="1625600"/>
            <a:ext cx="9144000" cy="3584198"/>
          </a:xfrm>
          <a:prstGeom prst="rect">
            <a:avLst/>
          </a:prstGeom>
        </p:spPr>
      </p:pic>
    </p:spTree>
    <p:extLst>
      <p:ext uri="{BB962C8B-B14F-4D97-AF65-F5344CB8AC3E}">
        <p14:creationId xmlns:p14="http://schemas.microsoft.com/office/powerpoint/2010/main" val="2216580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Access Note:</a:t>
            </a:r>
            <a:endParaRPr lang="en-US" dirty="0"/>
          </a:p>
        </p:txBody>
      </p:sp>
      <p:sp>
        <p:nvSpPr>
          <p:cNvPr id="3" name="Content Placeholder 2"/>
          <p:cNvSpPr>
            <a:spLocks noGrp="1"/>
          </p:cNvSpPr>
          <p:nvPr>
            <p:ph idx="1"/>
          </p:nvPr>
        </p:nvSpPr>
        <p:spPr>
          <a:xfrm>
            <a:off x="457200" y="2101516"/>
            <a:ext cx="8229600" cy="4375484"/>
          </a:xfrm>
        </p:spPr>
        <p:txBody>
          <a:bodyPr>
            <a:normAutofit/>
          </a:bodyPr>
          <a:lstStyle/>
          <a:p>
            <a:r>
              <a:rPr lang="en-US" dirty="0" smtClean="0"/>
              <a:t>Please </a:t>
            </a:r>
            <a:r>
              <a:rPr lang="en-US" dirty="0"/>
              <a:t>use this space as you need or prefer.</a:t>
            </a:r>
          </a:p>
          <a:p>
            <a:r>
              <a:rPr lang="en-US" dirty="0"/>
              <a:t>Sit in chairs or on the floor, pace, lie on the floor, rock, flap, </a:t>
            </a:r>
            <a:r>
              <a:rPr lang="en-US" dirty="0" smtClean="0"/>
              <a:t>spin</a:t>
            </a:r>
            <a:r>
              <a:rPr lang="en-US" dirty="0"/>
              <a:t>, move around, </a:t>
            </a:r>
            <a:r>
              <a:rPr lang="en-US" dirty="0" smtClean="0"/>
              <a:t>knit, step </a:t>
            </a:r>
            <a:r>
              <a:rPr lang="en-US" dirty="0"/>
              <a:t>in and out of the room. </a:t>
            </a:r>
          </a:p>
          <a:p>
            <a:r>
              <a:rPr lang="en-US" dirty="0" smtClean="0"/>
              <a:t>Feel free to use your laptop or your electronic devices or your mechanical fidget devices if you brought them. Take notes or play video games. </a:t>
            </a:r>
            <a:endParaRPr lang="en-US" dirty="0" smtClean="0"/>
          </a:p>
          <a:p>
            <a:pPr lvl="1"/>
            <a:r>
              <a:rPr lang="en-US" dirty="0" smtClean="0"/>
              <a:t>Meeting tag #</a:t>
            </a:r>
            <a:r>
              <a:rPr lang="en-US" dirty="0" err="1" smtClean="0"/>
              <a:t>wiaiv</a:t>
            </a:r>
            <a:r>
              <a:rPr lang="en-US" dirty="0" smtClean="0"/>
              <a:t>; us: @AAS_WGAD, @</a:t>
            </a:r>
            <a:r>
              <a:rPr lang="en-US" dirty="0" err="1" smtClean="0"/>
              <a:t>AliciaAarnio</a:t>
            </a:r>
            <a:r>
              <a:rPr lang="en-US" dirty="0" smtClean="0"/>
              <a:t>, @</a:t>
            </a:r>
            <a:r>
              <a:rPr lang="en-US" dirty="0" err="1" smtClean="0"/>
              <a:t>jmonkiew</a:t>
            </a:r>
            <a:r>
              <a:rPr lang="en-US" dirty="0" smtClean="0"/>
              <a:t>, @</a:t>
            </a:r>
            <a:r>
              <a:rPr lang="en-US" dirty="0" err="1" smtClean="0"/>
              <a:t>knowbility</a:t>
            </a:r>
            <a:endParaRPr lang="en-US" dirty="0" smtClean="0"/>
          </a:p>
          <a:p>
            <a:r>
              <a:rPr lang="en-US" dirty="0" smtClean="0"/>
              <a:t>Please use headphones if you use audio.</a:t>
            </a:r>
            <a:br>
              <a:rPr lang="en-US" dirty="0" smtClean="0"/>
            </a:br>
            <a:r>
              <a:rPr lang="en-US" dirty="0" smtClean="0"/>
              <a:t/>
            </a:r>
            <a:br>
              <a:rPr lang="en-US" dirty="0" smtClean="0"/>
            </a:br>
            <a:r>
              <a:rPr lang="en-US" dirty="0" smtClean="0"/>
              <a:t>		-adapted from Lydia Brown, @</a:t>
            </a:r>
            <a:r>
              <a:rPr lang="en-US" dirty="0" err="1" smtClean="0"/>
              <a:t>autistichoya</a:t>
            </a:r>
            <a:endParaRPr lang="en-US" dirty="0"/>
          </a:p>
        </p:txBody>
      </p:sp>
    </p:spTree>
    <p:extLst>
      <p:ext uri="{BB962C8B-B14F-4D97-AF65-F5344CB8AC3E}">
        <p14:creationId xmlns:p14="http://schemas.microsoft.com/office/powerpoint/2010/main" val="1717652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Spot issues in outline view, fix!</a:t>
            </a:r>
            <a:endParaRPr lang="en-US" dirty="0"/>
          </a:p>
        </p:txBody>
      </p:sp>
      <p:sp>
        <p:nvSpPr>
          <p:cNvPr id="3" name="Content Placeholder 2"/>
          <p:cNvSpPr>
            <a:spLocks noGrp="1"/>
          </p:cNvSpPr>
          <p:nvPr>
            <p:ph idx="1"/>
          </p:nvPr>
        </p:nvSpPr>
        <p:spPr>
          <a:xfrm>
            <a:off x="250648" y="6151146"/>
            <a:ext cx="8229600" cy="4876800"/>
          </a:xfrm>
        </p:spPr>
        <p:txBody>
          <a:bodyPr/>
          <a:lstStyle/>
          <a:p>
            <a:r>
              <a:rPr lang="en-US" dirty="0" smtClean="0"/>
              <a:t>Right click -&gt; format picture/shape -&gt; alt text</a:t>
            </a:r>
            <a:endParaRPr lang="en-US" dirty="0"/>
          </a:p>
        </p:txBody>
      </p:sp>
      <p:pic>
        <p:nvPicPr>
          <p:cNvPr id="6" name="Picture 5"/>
          <p:cNvPicPr>
            <a:picLocks noChangeAspect="1"/>
          </p:cNvPicPr>
          <p:nvPr/>
        </p:nvPicPr>
        <p:blipFill>
          <a:blip r:embed="rId3"/>
          <a:stretch>
            <a:fillRect/>
          </a:stretch>
        </p:blipFill>
        <p:spPr>
          <a:xfrm>
            <a:off x="457200" y="1524000"/>
            <a:ext cx="3937000" cy="2872314"/>
          </a:xfrm>
          <a:prstGeom prst="rect">
            <a:avLst/>
          </a:prstGeom>
        </p:spPr>
      </p:pic>
      <p:pic>
        <p:nvPicPr>
          <p:cNvPr id="7" name="Picture 6"/>
          <p:cNvPicPr>
            <a:picLocks noChangeAspect="1"/>
          </p:cNvPicPr>
          <p:nvPr/>
        </p:nvPicPr>
        <p:blipFill>
          <a:blip r:embed="rId4"/>
          <a:stretch>
            <a:fillRect/>
          </a:stretch>
        </p:blipFill>
        <p:spPr>
          <a:xfrm>
            <a:off x="4635786" y="3014246"/>
            <a:ext cx="4190713" cy="3035300"/>
          </a:xfrm>
          <a:prstGeom prst="rect">
            <a:avLst/>
          </a:prstGeom>
        </p:spPr>
      </p:pic>
    </p:spTree>
    <p:extLst>
      <p:ext uri="{BB962C8B-B14F-4D97-AF65-F5344CB8AC3E}">
        <p14:creationId xmlns:p14="http://schemas.microsoft.com/office/powerpoint/2010/main" val="4072253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what else I did there? </a:t>
            </a:r>
            <a:endParaRPr lang="en-US" dirty="0"/>
          </a:p>
        </p:txBody>
      </p:sp>
      <p:sp>
        <p:nvSpPr>
          <p:cNvPr id="3" name="Content Placeholder 2"/>
          <p:cNvSpPr>
            <a:spLocks noGrp="1"/>
          </p:cNvSpPr>
          <p:nvPr>
            <p:ph idx="1"/>
          </p:nvPr>
        </p:nvSpPr>
        <p:spPr>
          <a:xfrm>
            <a:off x="457200" y="1600200"/>
            <a:ext cx="3276600" cy="4876800"/>
          </a:xfrm>
        </p:spPr>
        <p:txBody>
          <a:bodyPr/>
          <a:lstStyle/>
          <a:p>
            <a:r>
              <a:rPr lang="en-US" dirty="0" smtClean="0"/>
              <a:t>Instead of text boxes, you can move the template text box off-page and put notes there! If you need more text boxes, edit the slide master.</a:t>
            </a:r>
            <a:endParaRPr lang="en-US" dirty="0"/>
          </a:p>
        </p:txBody>
      </p:sp>
      <p:pic>
        <p:nvPicPr>
          <p:cNvPr id="4" name="Picture 3"/>
          <p:cNvPicPr>
            <a:picLocks noChangeAspect="1"/>
          </p:cNvPicPr>
          <p:nvPr/>
        </p:nvPicPr>
        <p:blipFill>
          <a:blip r:embed="rId2"/>
          <a:stretch>
            <a:fillRect/>
          </a:stretch>
        </p:blipFill>
        <p:spPr>
          <a:xfrm>
            <a:off x="3733800" y="1600200"/>
            <a:ext cx="5194300" cy="4561431"/>
          </a:xfrm>
          <a:prstGeom prst="rect">
            <a:avLst/>
          </a:prstGeom>
        </p:spPr>
      </p:pic>
    </p:spTree>
    <p:extLst>
      <p:ext uri="{BB962C8B-B14F-4D97-AF65-F5344CB8AC3E}">
        <p14:creationId xmlns:p14="http://schemas.microsoft.com/office/powerpoint/2010/main" val="14418792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Universal design in the classroom</a:t>
            </a:r>
            <a:endParaRPr lang="en-US" dirty="0"/>
          </a:p>
        </p:txBody>
      </p:sp>
      <p:sp>
        <p:nvSpPr>
          <p:cNvPr id="3" name="Content Placeholder 2"/>
          <p:cNvSpPr>
            <a:spLocks noGrp="1"/>
          </p:cNvSpPr>
          <p:nvPr>
            <p:ph idx="1"/>
          </p:nvPr>
        </p:nvSpPr>
        <p:spPr>
          <a:xfrm>
            <a:off x="457200" y="1600200"/>
            <a:ext cx="8229600" cy="4892159"/>
          </a:xfrm>
        </p:spPr>
        <p:txBody>
          <a:bodyPr>
            <a:normAutofit/>
          </a:bodyPr>
          <a:lstStyle/>
          <a:p>
            <a:r>
              <a:rPr lang="en-US" dirty="0" smtClean="0"/>
              <a:t>Multimodal access</a:t>
            </a:r>
          </a:p>
          <a:p>
            <a:pPr lvl="1"/>
            <a:r>
              <a:rPr lang="en-US" dirty="0" smtClean="0"/>
              <a:t>Don’t ban laptops- use them for class engagement: chat, text-based question submission, following along with local copy of lecture slides</a:t>
            </a:r>
          </a:p>
          <a:p>
            <a:pPr lvl="1"/>
            <a:r>
              <a:rPr lang="en-US" dirty="0" smtClean="0"/>
              <a:t>Caption video content (YouTube’s automatic captioning is decent)</a:t>
            </a:r>
          </a:p>
          <a:p>
            <a:pPr lvl="1"/>
            <a:r>
              <a:rPr lang="en-US" dirty="0" smtClean="0"/>
              <a:t>Provide multiple file formats: if providing a PDF made from a Word doc, also provide Word doc so users can manipulate to their own needs (e.g., font, layout)</a:t>
            </a:r>
          </a:p>
          <a:p>
            <a:pPr lvl="1"/>
            <a:endParaRPr lang="en-US" dirty="0"/>
          </a:p>
        </p:txBody>
      </p:sp>
    </p:spTree>
    <p:extLst>
      <p:ext uri="{BB962C8B-B14F-4D97-AF65-F5344CB8AC3E}">
        <p14:creationId xmlns:p14="http://schemas.microsoft.com/office/powerpoint/2010/main" val="23482649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AAS WGAD</a:t>
            </a:r>
            <a:endParaRPr lang="en-US" dirty="0"/>
          </a:p>
        </p:txBody>
      </p:sp>
      <p:sp>
        <p:nvSpPr>
          <p:cNvPr id="3" name="Content Placeholder 2"/>
          <p:cNvSpPr>
            <a:spLocks noGrp="1"/>
          </p:cNvSpPr>
          <p:nvPr>
            <p:ph idx="1"/>
          </p:nvPr>
        </p:nvSpPr>
        <p:spPr/>
        <p:txBody>
          <a:bodyPr>
            <a:normAutofit/>
          </a:bodyPr>
          <a:lstStyle/>
          <a:p>
            <a:r>
              <a:rPr lang="en-US" dirty="0" smtClean="0"/>
              <a:t>Working Group on Accessibility and Disability</a:t>
            </a:r>
          </a:p>
          <a:p>
            <a:pPr lvl="1"/>
            <a:r>
              <a:rPr lang="en-US" dirty="0" smtClean="0"/>
              <a:t>Formed January 2016</a:t>
            </a:r>
          </a:p>
          <a:p>
            <a:pPr lvl="1"/>
            <a:r>
              <a:rPr lang="en-US" dirty="0" smtClean="0"/>
              <a:t>Charge: chip away at/eliminate barriers to participation for astronomers with disabilities</a:t>
            </a:r>
          </a:p>
          <a:p>
            <a:pPr lvl="1"/>
            <a:r>
              <a:rPr lang="en-US" dirty="0" smtClean="0"/>
              <a:t>Resources posted at </a:t>
            </a:r>
            <a:r>
              <a:rPr lang="en-US" dirty="0" err="1" smtClean="0"/>
              <a:t>wgad.aas.org</a:t>
            </a:r>
            <a:endParaRPr lang="en-US" dirty="0" smtClean="0"/>
          </a:p>
          <a:p>
            <a:r>
              <a:rPr lang="en-US" dirty="0" smtClean="0"/>
              <a:t>Publication accessibility</a:t>
            </a:r>
          </a:p>
          <a:p>
            <a:r>
              <a:rPr lang="en-US" dirty="0" smtClean="0"/>
              <a:t>Meeting accessibility</a:t>
            </a:r>
          </a:p>
          <a:p>
            <a:r>
              <a:rPr lang="en-US" dirty="0" smtClean="0"/>
              <a:t>Database accessibility</a:t>
            </a:r>
          </a:p>
          <a:p>
            <a:r>
              <a:rPr lang="en-US" dirty="0" smtClean="0"/>
              <a:t>Coming soon: site visit guidelines</a:t>
            </a:r>
            <a:endParaRPr lang="en-US" dirty="0"/>
          </a:p>
        </p:txBody>
      </p:sp>
      <p:pic>
        <p:nvPicPr>
          <p:cNvPr id="6" name="Picture 5"/>
          <p:cNvPicPr>
            <a:picLocks noChangeAspect="1"/>
          </p:cNvPicPr>
          <p:nvPr/>
        </p:nvPicPr>
        <p:blipFill>
          <a:blip r:embed="rId3"/>
          <a:stretch>
            <a:fillRect/>
          </a:stretch>
        </p:blipFill>
        <p:spPr>
          <a:xfrm>
            <a:off x="5291943" y="3112833"/>
            <a:ext cx="1984335" cy="1984335"/>
          </a:xfrm>
          <a:prstGeom prst="rect">
            <a:avLst/>
          </a:prstGeom>
        </p:spPr>
      </p:pic>
      <p:pic>
        <p:nvPicPr>
          <p:cNvPr id="4" name="Picture 3" descr="wgad_icon_ne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409" y="4696504"/>
            <a:ext cx="2008612" cy="2008612"/>
          </a:xfrm>
          <a:prstGeom prst="rect">
            <a:avLst/>
          </a:prstGeom>
        </p:spPr>
      </p:pic>
    </p:spTree>
    <p:extLst>
      <p:ext uri="{BB962C8B-B14F-4D97-AF65-F5344CB8AC3E}">
        <p14:creationId xmlns:p14="http://schemas.microsoft.com/office/powerpoint/2010/main" val="355183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92243"/>
            <a:ext cx="8229600" cy="990600"/>
          </a:xfrm>
        </p:spPr>
        <p:txBody>
          <a:bodyPr/>
          <a:lstStyle/>
          <a:p>
            <a:r>
              <a:rPr lang="en-US" dirty="0" smtClean="0"/>
              <a:t>Web accessibility</a:t>
            </a:r>
            <a:endParaRPr lang="en-US" dirty="0"/>
          </a:p>
        </p:txBody>
      </p:sp>
      <p:sp>
        <p:nvSpPr>
          <p:cNvPr id="4" name="Rectangle 1"/>
          <p:cNvSpPr>
            <a:spLocks noGrp="1" noChangeArrowheads="1"/>
          </p:cNvSpPr>
          <p:nvPr>
            <p:ph idx="1"/>
          </p:nvPr>
        </p:nvSpPr>
        <p:spPr bwMode="auto">
          <a:xfrm>
            <a:off x="771993" y="4706329"/>
            <a:ext cx="760001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smtClean="0">
                <a:ln>
                  <a:noFill/>
                </a:ln>
                <a:solidFill>
                  <a:schemeClr val="tx1"/>
                </a:solidFill>
                <a:effectLst/>
                <a:latin typeface="Arial" panose="020B0604020202020204" pitchFamily="34" charset="0"/>
              </a:rPr>
              <a:t>The power of the Web is in its universality.</a:t>
            </a:r>
            <a:br>
              <a:rPr kumimoji="0" lang="en-US" altLang="en-US" sz="2800" b="0" i="1" u="none" strike="noStrike" cap="none" normalizeH="0" baseline="0" dirty="0" smtClean="0">
                <a:ln>
                  <a:noFill/>
                </a:ln>
                <a:solidFill>
                  <a:schemeClr val="tx1"/>
                </a:solidFill>
                <a:effectLst/>
                <a:latin typeface="Arial" panose="020B0604020202020204" pitchFamily="34" charset="0"/>
              </a:rPr>
            </a:br>
            <a:r>
              <a:rPr kumimoji="0" lang="en-US" altLang="en-US" sz="2800" b="0" i="1" u="none" strike="noStrike" cap="none" normalizeH="0" baseline="0" dirty="0" smtClean="0">
                <a:ln>
                  <a:noFill/>
                </a:ln>
                <a:solidFill>
                  <a:schemeClr val="tx1"/>
                </a:solidFill>
                <a:effectLst/>
                <a:latin typeface="Arial" panose="020B0604020202020204" pitchFamily="34" charset="0"/>
              </a:rPr>
              <a:t>Access by everyone regardless of disability is an essential aspect.</a:t>
            </a:r>
            <a:r>
              <a:rPr kumimoji="0" lang="en-US" altLang="en-US" sz="3200" b="0" i="0" u="none" strike="noStrike" cap="none" normalizeH="0" baseline="0" dirty="0" smtClean="0">
                <a:ln>
                  <a:noFill/>
                </a:ln>
                <a:solidFill>
                  <a:schemeClr val="tx1"/>
                </a:solidFill>
                <a:effectLst/>
                <a:latin typeface="Arial" panose="020B0604020202020204" pitchFamily="34" charset="0"/>
              </a:rPr>
              <a:t/>
            </a:r>
            <a:br>
              <a:rPr kumimoji="0" lang="en-US" altLang="en-US" sz="3200" b="0" i="0" u="none" strike="noStrike" cap="none" normalizeH="0" baseline="0" dirty="0" smtClean="0">
                <a:ln>
                  <a:noFill/>
                </a:ln>
                <a:solidFill>
                  <a:schemeClr val="tx1"/>
                </a:solidFill>
                <a:effectLst/>
                <a:latin typeface="Arial" panose="020B0604020202020204" pitchFamily="34" charset="0"/>
              </a:rPr>
            </a:br>
            <a:r>
              <a:rPr kumimoji="0" lang="en-US" altLang="en-US" sz="1800" b="1" i="0" u="none" strike="noStrike" cap="none" normalizeH="0" baseline="0" dirty="0" smtClean="0">
                <a:ln>
                  <a:noFill/>
                </a:ln>
                <a:solidFill>
                  <a:schemeClr val="tx1"/>
                </a:solidFill>
                <a:effectLst/>
                <a:latin typeface="Arial" panose="020B0604020202020204" pitchFamily="34" charset="0"/>
              </a:rPr>
              <a:t>Tim Berners-Lee, W3C Founder and inventor of the World Wide Web</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99" y="1374099"/>
            <a:ext cx="4853065" cy="3026426"/>
          </a:xfrm>
          <a:prstGeom prst="rect">
            <a:avLst/>
          </a:prstGeom>
        </p:spPr>
      </p:pic>
    </p:spTree>
    <p:extLst>
      <p:ext uri="{BB962C8B-B14F-4D97-AF65-F5344CB8AC3E}">
        <p14:creationId xmlns:p14="http://schemas.microsoft.com/office/powerpoint/2010/main" val="1714510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It’s the law!</a:t>
            </a:r>
            <a:endParaRPr lang="en-US" dirty="0"/>
          </a:p>
        </p:txBody>
      </p:sp>
      <p:pic>
        <p:nvPicPr>
          <p:cNvPr id="2050" name="Picture 2" descr="http://www.1stresponsesecurity.com/wp-content/uploads/2011/07/la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725" y="479373"/>
            <a:ext cx="2581275"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29390" y="2711576"/>
            <a:ext cx="7285220" cy="4108554"/>
          </a:xfrm>
        </p:spPr>
        <p:txBody>
          <a:bodyPr>
            <a:normAutofit/>
          </a:bodyPr>
          <a:lstStyle/>
          <a:p>
            <a:r>
              <a:rPr lang="en-US" dirty="0" smtClean="0"/>
              <a:t>United Nations Convention on the Rights                               of Persons with Disabilities</a:t>
            </a:r>
          </a:p>
          <a:p>
            <a:r>
              <a:rPr lang="en-US" dirty="0" smtClean="0"/>
              <a:t>Section </a:t>
            </a:r>
            <a:r>
              <a:rPr lang="en-US" dirty="0"/>
              <a:t>508 </a:t>
            </a:r>
            <a:r>
              <a:rPr lang="en-US" dirty="0" smtClean="0"/>
              <a:t>Rehabilitation Act</a:t>
            </a:r>
            <a:r>
              <a:rPr lang="en-US" dirty="0"/>
              <a:t>, amended in </a:t>
            </a:r>
            <a:r>
              <a:rPr lang="en-US" dirty="0" smtClean="0"/>
              <a:t>1999</a:t>
            </a:r>
          </a:p>
          <a:p>
            <a:r>
              <a:rPr lang="en-US" dirty="0" smtClean="0"/>
              <a:t>Oct </a:t>
            </a:r>
            <a:r>
              <a:rPr lang="en-US" dirty="0"/>
              <a:t>2010, 21</a:t>
            </a:r>
            <a:r>
              <a:rPr lang="en-US" baseline="30000" dirty="0"/>
              <a:t>st</a:t>
            </a:r>
            <a:r>
              <a:rPr lang="en-US" dirty="0"/>
              <a:t> Century Communications and Video Accessibility </a:t>
            </a:r>
            <a:r>
              <a:rPr lang="en-US" dirty="0" smtClean="0"/>
              <a:t>Act</a:t>
            </a:r>
          </a:p>
          <a:p>
            <a:r>
              <a:rPr lang="en-US" dirty="0" smtClean="0"/>
              <a:t>Americans with Disabilities Act </a:t>
            </a:r>
            <a:r>
              <a:rPr lang="en-US" dirty="0"/>
              <a:t>– i</a:t>
            </a:r>
            <a:r>
              <a:rPr lang="en-US" dirty="0" smtClean="0"/>
              <a:t>ncreasingly, court </a:t>
            </a:r>
            <a:r>
              <a:rPr lang="en-US" dirty="0"/>
              <a:t>interpretation includes </a:t>
            </a:r>
            <a:r>
              <a:rPr lang="en-US" dirty="0" smtClean="0"/>
              <a:t>web sites and applications</a:t>
            </a:r>
            <a:endParaRPr lang="en-US" dirty="0"/>
          </a:p>
        </p:txBody>
      </p:sp>
    </p:spTree>
    <p:extLst>
      <p:ext uri="{BB962C8B-B14F-4D97-AF65-F5344CB8AC3E}">
        <p14:creationId xmlns:p14="http://schemas.microsoft.com/office/powerpoint/2010/main" val="26908602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a:xfrm>
            <a:off x="533400" y="469106"/>
            <a:ext cx="8001000" cy="750888"/>
          </a:xfrm>
        </p:spPr>
        <p:txBody>
          <a:bodyPr/>
          <a:lstStyle/>
          <a:p>
            <a:pPr algn="l" eaLnBrk="1" hangingPunct="1"/>
            <a:r>
              <a:rPr lang="en-US" dirty="0" smtClean="0"/>
              <a:t>Global Standards</a:t>
            </a:r>
          </a:p>
        </p:txBody>
      </p:sp>
      <p:sp>
        <p:nvSpPr>
          <p:cNvPr id="43011" name="Rectangle 5"/>
          <p:cNvSpPr>
            <a:spLocks noGrp="1" noChangeArrowheads="1"/>
          </p:cNvSpPr>
          <p:nvPr>
            <p:ph type="body" idx="1"/>
          </p:nvPr>
        </p:nvSpPr>
        <p:spPr>
          <a:xfrm>
            <a:off x="1026201" y="1600200"/>
            <a:ext cx="7015397" cy="4232275"/>
          </a:xfrm>
        </p:spPr>
        <p:txBody>
          <a:bodyPr>
            <a:normAutofit/>
          </a:bodyPr>
          <a:lstStyle/>
          <a:p>
            <a:pPr marL="239713" indent="-239713" eaLnBrk="1" hangingPunct="1">
              <a:lnSpc>
                <a:spcPct val="90000"/>
              </a:lnSpc>
              <a:spcBef>
                <a:spcPts val="1200"/>
              </a:spcBef>
            </a:pPr>
            <a:r>
              <a:rPr lang="en-US" dirty="0" smtClean="0"/>
              <a:t>WCAG - Web Content Accessibility Guidelines.   International standards for the web</a:t>
            </a:r>
          </a:p>
          <a:p>
            <a:pPr marL="239713" indent="-239713" eaLnBrk="1" hangingPunct="1">
              <a:lnSpc>
                <a:spcPct val="90000"/>
              </a:lnSpc>
              <a:spcBef>
                <a:spcPts val="1200"/>
              </a:spcBef>
            </a:pPr>
            <a:r>
              <a:rPr lang="en-US" dirty="0" smtClean="0"/>
              <a:t>ATAG - Authoring Tool Accessibility Guidelines.  Vendor standards for interoperability</a:t>
            </a:r>
          </a:p>
          <a:p>
            <a:pPr marL="239713" indent="-239713" eaLnBrk="1" hangingPunct="1">
              <a:lnSpc>
                <a:spcPct val="90000"/>
              </a:lnSpc>
              <a:spcBef>
                <a:spcPts val="1200"/>
              </a:spcBef>
            </a:pPr>
            <a:r>
              <a:rPr lang="en-US" dirty="0" smtClean="0"/>
              <a:t>UAAG - User Accessibility Guidelines for browsers and assistive technologies</a:t>
            </a:r>
          </a:p>
          <a:p>
            <a:pPr marL="239713" indent="-239713" eaLnBrk="1" hangingPunct="1">
              <a:lnSpc>
                <a:spcPct val="90000"/>
              </a:lnSpc>
              <a:spcBef>
                <a:spcPts val="1200"/>
              </a:spcBef>
            </a:pPr>
            <a:r>
              <a:rPr lang="en-US" dirty="0" smtClean="0"/>
              <a:t>ARIA - Accessible Rich Internet Application research for emerging technologies </a:t>
            </a:r>
          </a:p>
          <a:p>
            <a:pPr marL="239713" indent="-239713" eaLnBrk="1" hangingPunct="1">
              <a:lnSpc>
                <a:spcPct val="90000"/>
              </a:lnSpc>
            </a:pPr>
            <a:endParaRPr lang="en-US" sz="2800" dirty="0" smtClean="0"/>
          </a:p>
          <a:p>
            <a:pPr marL="239713" indent="-239713" algn="ctr" eaLnBrk="1" hangingPunct="1">
              <a:lnSpc>
                <a:spcPct val="90000"/>
              </a:lnSpc>
              <a:buFontTx/>
              <a:buNone/>
            </a:pPr>
            <a:r>
              <a:rPr lang="en-US" sz="2000" dirty="0" smtClean="0">
                <a:hlinkClick r:id="rId3"/>
              </a:rPr>
              <a:t>www.w3.org/WAI</a:t>
            </a:r>
            <a:r>
              <a:rPr lang="en-US" sz="2000" dirty="0" smtClean="0"/>
              <a:t>  </a:t>
            </a:r>
          </a:p>
        </p:txBody>
      </p:sp>
      <p:pic>
        <p:nvPicPr>
          <p:cNvPr id="43012" name="Picture 7" descr="w3c_main"/>
          <p:cNvPicPr>
            <a:picLocks noChangeAspect="1" noChangeArrowheads="1"/>
          </p:cNvPicPr>
          <p:nvPr/>
        </p:nvPicPr>
        <p:blipFill>
          <a:blip r:embed="rId4" cstate="print"/>
          <a:srcRect/>
          <a:stretch>
            <a:fillRect/>
          </a:stretch>
        </p:blipFill>
        <p:spPr bwMode="auto">
          <a:xfrm>
            <a:off x="4857621" y="604044"/>
            <a:ext cx="4046537" cy="615950"/>
          </a:xfrm>
          <a:prstGeom prst="rect">
            <a:avLst/>
          </a:prstGeom>
          <a:noFill/>
          <a:ln w="9525">
            <a:noFill/>
            <a:miter lim="800000"/>
            <a:headEnd/>
            <a:tailEnd/>
          </a:ln>
        </p:spPr>
      </p:pic>
    </p:spTree>
    <p:extLst>
      <p:ext uri="{BB962C8B-B14F-4D97-AF65-F5344CB8AC3E}">
        <p14:creationId xmlns:p14="http://schemas.microsoft.com/office/powerpoint/2010/main" val="366629447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228600" y="266700"/>
            <a:ext cx="8915400" cy="1143000"/>
          </a:xfrm>
        </p:spPr>
        <p:txBody>
          <a:bodyPr/>
          <a:lstStyle/>
          <a:p>
            <a:pPr eaLnBrk="1" hangingPunct="1"/>
            <a:r>
              <a:rPr lang="en-US" dirty="0" smtClean="0"/>
              <a:t>Components of Web Accessibility</a:t>
            </a:r>
          </a:p>
        </p:txBody>
      </p:sp>
      <p:sp>
        <p:nvSpPr>
          <p:cNvPr id="3" name="Content Placeholder 2"/>
          <p:cNvSpPr>
            <a:spLocks noGrp="1"/>
          </p:cNvSpPr>
          <p:nvPr>
            <p:ph idx="1"/>
          </p:nvPr>
        </p:nvSpPr>
        <p:spPr>
          <a:xfrm>
            <a:off x="2057400" y="1981200"/>
            <a:ext cx="4343400" cy="2438400"/>
          </a:xfrm>
        </p:spPr>
        <p:txBody>
          <a:bodyPr>
            <a:normAutofit fontScale="92500" lnSpcReduction="20000"/>
          </a:bodyPr>
          <a:lstStyle/>
          <a:p>
            <a:pPr eaLnBrk="1" hangingPunct="1">
              <a:buFontTx/>
              <a:buNone/>
              <a:defRPr/>
            </a:pPr>
            <a:r>
              <a:rPr lang="en-US" sz="1600" dirty="0" smtClean="0">
                <a:solidFill>
                  <a:schemeClr val="accent2">
                    <a:lumMod val="50000"/>
                  </a:schemeClr>
                </a:solidFill>
              </a:rPr>
              <a:t>Diagram of the relationship between authoring and evaluation tools, Web content, and user agent tools such as browsers and assistive technologies.  As each component adheres to common standards, accessibility and interoperability are improved.  At the W3c, groups of experts work in collaboration on the </a:t>
            </a:r>
          </a:p>
          <a:p>
            <a:pPr eaLnBrk="1" hangingPunct="1">
              <a:buFontTx/>
              <a:buNone/>
              <a:defRPr/>
            </a:pPr>
            <a:r>
              <a:rPr lang="en-US" sz="1600" dirty="0" smtClean="0">
                <a:solidFill>
                  <a:schemeClr val="accent2">
                    <a:lumMod val="50000"/>
                  </a:schemeClr>
                </a:solidFill>
              </a:rPr>
              <a:t>ATAG – authoring tools accessibility group; </a:t>
            </a:r>
          </a:p>
          <a:p>
            <a:pPr eaLnBrk="1" hangingPunct="1">
              <a:buFontTx/>
              <a:buNone/>
              <a:defRPr/>
            </a:pPr>
            <a:r>
              <a:rPr lang="en-US" sz="1600" dirty="0" smtClean="0">
                <a:solidFill>
                  <a:schemeClr val="accent2">
                    <a:lumMod val="50000"/>
                  </a:schemeClr>
                </a:solidFill>
              </a:rPr>
              <a:t>WCAG – web content accessibility group; and UAAG – user agent accessibility group, and others.</a:t>
            </a:r>
            <a:endParaRPr lang="en-US" dirty="0" smtClean="0"/>
          </a:p>
        </p:txBody>
      </p:sp>
      <p:pic>
        <p:nvPicPr>
          <p:cNvPr id="41988" name="Picture 3" descr="relate"/>
          <p:cNvPicPr>
            <a:picLocks noChangeAspect="1" noChangeArrowheads="1"/>
          </p:cNvPicPr>
          <p:nvPr/>
        </p:nvPicPr>
        <p:blipFill>
          <a:blip r:embed="rId3" cstate="print"/>
          <a:srcRect/>
          <a:stretch>
            <a:fillRect/>
          </a:stretch>
        </p:blipFill>
        <p:spPr bwMode="auto">
          <a:xfrm>
            <a:off x="685800" y="1371600"/>
            <a:ext cx="7745413" cy="4830763"/>
          </a:xfrm>
          <a:prstGeom prst="rect">
            <a:avLst/>
          </a:prstGeom>
          <a:noFill/>
          <a:ln w="9525">
            <a:noFill/>
            <a:miter lim="800000"/>
            <a:headEnd/>
            <a:tailEnd/>
          </a:ln>
        </p:spPr>
      </p:pic>
      <p:sp>
        <p:nvSpPr>
          <p:cNvPr id="41989" name="AutoShape 12"/>
          <p:cNvSpPr>
            <a:spLocks noChangeArrowheads="1"/>
          </p:cNvSpPr>
          <p:nvPr/>
        </p:nvSpPr>
        <p:spPr bwMode="auto">
          <a:xfrm>
            <a:off x="5562600" y="1752600"/>
            <a:ext cx="2249488" cy="1071563"/>
          </a:xfrm>
          <a:prstGeom prst="wedgeRoundRectCallout">
            <a:avLst>
              <a:gd name="adj1" fmla="val -64782"/>
              <a:gd name="adj2" fmla="val 18750"/>
              <a:gd name="adj3" fmla="val 16667"/>
            </a:avLst>
          </a:prstGeom>
          <a:solidFill>
            <a:srgbClr val="FFFFFF"/>
          </a:solidFill>
          <a:ln w="9525">
            <a:solidFill>
              <a:srgbClr val="000000"/>
            </a:solidFill>
            <a:miter lim="800000"/>
            <a:headEnd/>
            <a:tailEnd/>
          </a:ln>
        </p:spPr>
        <p:txBody>
          <a:bodyPr wrap="none" lIns="64291" tIns="32146" rIns="64291" bIns="32146" anchor="ctr"/>
          <a:lstStyle/>
          <a:p>
            <a:pPr algn="ctr">
              <a:spcBef>
                <a:spcPts val="1688"/>
              </a:spcBef>
              <a:buClr>
                <a:schemeClr val="bg2"/>
              </a:buClr>
              <a:buSzPct val="40000"/>
            </a:pPr>
            <a:endParaRPr lang="en-US"/>
          </a:p>
        </p:txBody>
      </p:sp>
      <p:sp>
        <p:nvSpPr>
          <p:cNvPr id="6" name="Text Box 9"/>
          <p:cNvSpPr txBox="1">
            <a:spLocks noChangeArrowheads="1"/>
          </p:cNvSpPr>
          <p:nvPr/>
        </p:nvSpPr>
        <p:spPr bwMode="auto">
          <a:xfrm>
            <a:off x="5791200" y="1981200"/>
            <a:ext cx="1485900" cy="587375"/>
          </a:xfrm>
          <a:prstGeom prst="rect">
            <a:avLst/>
          </a:prstGeom>
          <a:noFill/>
          <a:ln w="9525">
            <a:noFill/>
            <a:miter lim="800000"/>
            <a:headEnd/>
            <a:tailEnd/>
          </a:ln>
        </p:spPr>
        <p:txBody>
          <a:bodyPr lIns="64291" tIns="32146" rIns="64291" bIns="32146">
            <a:spAutoFit/>
          </a:bodyPr>
          <a:lstStyle/>
          <a:p>
            <a:pPr algn="ctr">
              <a:spcBef>
                <a:spcPts val="1687"/>
              </a:spcBef>
              <a:buClr>
                <a:schemeClr val="bg2"/>
              </a:buClr>
              <a:buSzPct val="40000"/>
              <a:defRPr/>
            </a:pPr>
            <a:r>
              <a:rPr lang="en-US" sz="1700" dirty="0">
                <a:latin typeface="+mn-lt"/>
                <a:cs typeface="+mn-cs"/>
              </a:rPr>
              <a:t>WCAG</a:t>
            </a:r>
            <a:br>
              <a:rPr lang="en-US" sz="1700" dirty="0">
                <a:latin typeface="+mn-lt"/>
                <a:cs typeface="+mn-cs"/>
              </a:rPr>
            </a:br>
            <a:r>
              <a:rPr lang="en-US" sz="1700" dirty="0">
                <a:latin typeface="+mn-lt"/>
                <a:cs typeface="+mn-cs"/>
              </a:rPr>
              <a:t>(web content)</a:t>
            </a:r>
          </a:p>
        </p:txBody>
      </p:sp>
      <p:sp>
        <p:nvSpPr>
          <p:cNvPr id="41991" name="AutoShape 10"/>
          <p:cNvSpPr>
            <a:spLocks noChangeArrowheads="1"/>
          </p:cNvSpPr>
          <p:nvPr/>
        </p:nvSpPr>
        <p:spPr bwMode="auto">
          <a:xfrm>
            <a:off x="685800" y="1524000"/>
            <a:ext cx="1768475" cy="1071563"/>
          </a:xfrm>
          <a:prstGeom prst="wedgeRoundRectCallout">
            <a:avLst>
              <a:gd name="adj1" fmla="val 48171"/>
              <a:gd name="adj2" fmla="val 96981"/>
              <a:gd name="adj3" fmla="val 16667"/>
            </a:avLst>
          </a:prstGeom>
          <a:solidFill>
            <a:srgbClr val="FFFFFF"/>
          </a:solidFill>
          <a:ln w="9525">
            <a:solidFill>
              <a:srgbClr val="000000"/>
            </a:solidFill>
            <a:miter lim="800000"/>
            <a:headEnd/>
            <a:tailEnd/>
          </a:ln>
        </p:spPr>
        <p:txBody>
          <a:bodyPr wrap="none" lIns="64291" tIns="32146" rIns="64291" bIns="32146"/>
          <a:lstStyle/>
          <a:p>
            <a:pPr>
              <a:spcBef>
                <a:spcPts val="1688"/>
              </a:spcBef>
              <a:buClr>
                <a:schemeClr val="bg2"/>
              </a:buClr>
              <a:buSzPct val="40000"/>
            </a:pPr>
            <a:endParaRPr lang="en-US"/>
          </a:p>
        </p:txBody>
      </p:sp>
      <p:sp>
        <p:nvSpPr>
          <p:cNvPr id="8" name="Text Box 11"/>
          <p:cNvSpPr txBox="1">
            <a:spLocks noChangeArrowheads="1"/>
          </p:cNvSpPr>
          <p:nvPr/>
        </p:nvSpPr>
        <p:spPr bwMode="auto">
          <a:xfrm>
            <a:off x="685800" y="1828800"/>
            <a:ext cx="1789113" cy="587375"/>
          </a:xfrm>
          <a:prstGeom prst="rect">
            <a:avLst/>
          </a:prstGeom>
          <a:noFill/>
          <a:ln w="9525">
            <a:noFill/>
            <a:miter lim="800000"/>
            <a:headEnd/>
            <a:tailEnd/>
          </a:ln>
        </p:spPr>
        <p:txBody>
          <a:bodyPr lIns="64291" tIns="32146" rIns="64291" bIns="32146" anchor="ctr">
            <a:spAutoFit/>
          </a:bodyPr>
          <a:lstStyle/>
          <a:p>
            <a:pPr algn="ctr">
              <a:spcBef>
                <a:spcPts val="1687"/>
              </a:spcBef>
              <a:buClr>
                <a:schemeClr val="bg2"/>
              </a:buClr>
              <a:buSzPct val="40000"/>
              <a:defRPr/>
            </a:pPr>
            <a:r>
              <a:rPr lang="en-US" sz="1700" dirty="0">
                <a:latin typeface="+mn-lt"/>
                <a:cs typeface="+mn-cs"/>
              </a:rPr>
              <a:t>ATAG</a:t>
            </a:r>
            <a:br>
              <a:rPr lang="en-US" sz="1700" dirty="0">
                <a:latin typeface="+mn-lt"/>
                <a:cs typeface="+mn-cs"/>
              </a:rPr>
            </a:br>
            <a:r>
              <a:rPr lang="en-US" sz="1700" dirty="0">
                <a:latin typeface="+mn-lt"/>
                <a:cs typeface="+mn-cs"/>
              </a:rPr>
              <a:t>(authoring tools)</a:t>
            </a:r>
          </a:p>
        </p:txBody>
      </p:sp>
      <p:sp>
        <p:nvSpPr>
          <p:cNvPr id="41993" name="AutoShape 13"/>
          <p:cNvSpPr>
            <a:spLocks noChangeArrowheads="1"/>
          </p:cNvSpPr>
          <p:nvPr/>
        </p:nvSpPr>
        <p:spPr bwMode="auto">
          <a:xfrm>
            <a:off x="3803650" y="4660900"/>
            <a:ext cx="1822450" cy="1339850"/>
          </a:xfrm>
          <a:prstGeom prst="wedgeRoundRectCallout">
            <a:avLst>
              <a:gd name="adj1" fmla="val 32477"/>
              <a:gd name="adj2" fmla="val -77750"/>
              <a:gd name="adj3" fmla="val 16667"/>
            </a:avLst>
          </a:prstGeom>
          <a:solidFill>
            <a:srgbClr val="FFFFFF"/>
          </a:solidFill>
          <a:ln w="9525">
            <a:solidFill>
              <a:srgbClr val="000000"/>
            </a:solidFill>
            <a:miter lim="800000"/>
            <a:headEnd/>
            <a:tailEnd/>
          </a:ln>
        </p:spPr>
        <p:txBody>
          <a:bodyPr wrap="none" lIns="64291" tIns="32146" rIns="64291" bIns="32146" anchor="ctr"/>
          <a:lstStyle/>
          <a:p>
            <a:pPr algn="ctr">
              <a:spcBef>
                <a:spcPts val="1688"/>
              </a:spcBef>
              <a:buClr>
                <a:schemeClr val="bg2"/>
              </a:buClr>
              <a:buSzPct val="40000"/>
            </a:pPr>
            <a:endParaRPr lang="en-US"/>
          </a:p>
        </p:txBody>
      </p:sp>
      <p:sp>
        <p:nvSpPr>
          <p:cNvPr id="10" name="Text Box 14"/>
          <p:cNvSpPr txBox="1">
            <a:spLocks noChangeArrowheads="1"/>
          </p:cNvSpPr>
          <p:nvPr/>
        </p:nvSpPr>
        <p:spPr bwMode="auto">
          <a:xfrm>
            <a:off x="4037013" y="5037138"/>
            <a:ext cx="1322387" cy="587375"/>
          </a:xfrm>
          <a:prstGeom prst="rect">
            <a:avLst/>
          </a:prstGeom>
          <a:noFill/>
          <a:ln w="9525">
            <a:noFill/>
            <a:miter lim="800000"/>
            <a:headEnd/>
            <a:tailEnd/>
          </a:ln>
        </p:spPr>
        <p:txBody>
          <a:bodyPr wrap="none" lIns="64291" tIns="32146" rIns="64291" bIns="32146">
            <a:spAutoFit/>
          </a:bodyPr>
          <a:lstStyle/>
          <a:p>
            <a:pPr algn="ctr">
              <a:spcBef>
                <a:spcPts val="1687"/>
              </a:spcBef>
              <a:buClr>
                <a:schemeClr val="bg2"/>
              </a:buClr>
              <a:buSzPct val="40000"/>
              <a:defRPr/>
            </a:pPr>
            <a:r>
              <a:rPr lang="en-US" sz="1700" dirty="0">
                <a:latin typeface="+mn-lt"/>
                <a:cs typeface="+mn-cs"/>
              </a:rPr>
              <a:t>UAAG</a:t>
            </a:r>
            <a:br>
              <a:rPr lang="en-US" sz="1700" dirty="0">
                <a:latin typeface="+mn-lt"/>
                <a:cs typeface="+mn-cs"/>
              </a:rPr>
            </a:br>
            <a:r>
              <a:rPr lang="en-US" sz="1700" dirty="0">
                <a:latin typeface="+mn-lt"/>
                <a:cs typeface="+mn-cs"/>
              </a:rPr>
              <a:t>(user agent)</a:t>
            </a:r>
          </a:p>
        </p:txBody>
      </p:sp>
    </p:spTree>
    <p:extLst>
      <p:ext uri="{BB962C8B-B14F-4D97-AF65-F5344CB8AC3E}">
        <p14:creationId xmlns:p14="http://schemas.microsoft.com/office/powerpoint/2010/main" val="976039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 image</a:t>
            </a:r>
            <a:endParaRPr lang="en-US" dirty="0"/>
          </a:p>
        </p:txBody>
      </p:sp>
      <p:sp>
        <p:nvSpPr>
          <p:cNvPr id="3" name="Content Placeholder 2"/>
          <p:cNvSpPr>
            <a:spLocks noGrp="1"/>
          </p:cNvSpPr>
          <p:nvPr>
            <p:ph idx="1"/>
          </p:nvPr>
        </p:nvSpPr>
        <p:spPr/>
        <p:txBody>
          <a:bodyPr/>
          <a:lstStyle/>
          <a:p>
            <a:r>
              <a:rPr lang="en-US" dirty="0" smtClean="0"/>
              <a:t>Cartoon fireman holds firehose with both hands as large spray emerges with acronyms of laws and standards that apply to web accessibility: WCAG, ATAG, UAAG, ADA, BRF, NCAM, Section 508, </a:t>
            </a:r>
            <a:r>
              <a:rPr lang="en-US" dirty="0" err="1" smtClean="0"/>
              <a:t>etc</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2579"/>
            <a:ext cx="9220200" cy="6322852"/>
          </a:xfrm>
          <a:prstGeom prst="rect">
            <a:avLst/>
          </a:prstGeom>
        </p:spPr>
      </p:pic>
    </p:spTree>
    <p:extLst>
      <p:ext uri="{BB962C8B-B14F-4D97-AF65-F5344CB8AC3E}">
        <p14:creationId xmlns:p14="http://schemas.microsoft.com/office/powerpoint/2010/main" val="28435053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842" y="533400"/>
            <a:ext cx="8518358" cy="990600"/>
          </a:xfrm>
        </p:spPr>
        <p:txBody>
          <a:bodyPr>
            <a:normAutofit/>
          </a:bodyPr>
          <a:lstStyle/>
          <a:p>
            <a:r>
              <a:rPr lang="en-US" dirty="0" smtClean="0"/>
              <a:t>W3C WAI Web Accessibility Principles</a:t>
            </a:r>
            <a:endParaRPr lang="en-US" dirty="0"/>
          </a:p>
        </p:txBody>
      </p:sp>
      <p:sp>
        <p:nvSpPr>
          <p:cNvPr id="3" name="Content Placeholder 2"/>
          <p:cNvSpPr>
            <a:spLocks noGrp="1"/>
          </p:cNvSpPr>
          <p:nvPr>
            <p:ph idx="1"/>
          </p:nvPr>
        </p:nvSpPr>
        <p:spPr/>
        <p:txBody>
          <a:bodyPr/>
          <a:lstStyle/>
          <a:p>
            <a:pPr marL="0" indent="0">
              <a:buNone/>
            </a:pPr>
            <a:r>
              <a:rPr lang="en-US" dirty="0" smtClean="0"/>
              <a:t>Cartoon figures illustrate the principles:</a:t>
            </a:r>
          </a:p>
          <a:p>
            <a:r>
              <a:rPr lang="en-US" dirty="0" smtClean="0"/>
              <a:t>Perceivable – Blind man with sun glasses says “I can perceive it”</a:t>
            </a:r>
          </a:p>
          <a:p>
            <a:r>
              <a:rPr lang="en-US" dirty="0" smtClean="0"/>
              <a:t>Operable – Boy with arm in a sling says “I can use it”</a:t>
            </a:r>
          </a:p>
          <a:p>
            <a:r>
              <a:rPr lang="en-US" dirty="0" smtClean="0"/>
              <a:t>Understandable – Girl with light bulb above her head says</a:t>
            </a:r>
            <a:r>
              <a:rPr lang="en-US" baseline="0" dirty="0" smtClean="0"/>
              <a:t> “I can grasp it.”</a:t>
            </a:r>
          </a:p>
          <a:p>
            <a:r>
              <a:rPr lang="en-US" baseline="0" dirty="0" smtClean="0"/>
              <a:t>Robust – Woman </a:t>
            </a:r>
            <a:r>
              <a:rPr lang="en-US" dirty="0" smtClean="0"/>
              <a:t> holding a cell phone says “I can access it.”</a:t>
            </a:r>
            <a:endParaRPr lang="en-US" dirty="0"/>
          </a:p>
        </p:txBody>
      </p:sp>
      <p:pic>
        <p:nvPicPr>
          <p:cNvPr id="4" name="Picture 2" descr="C:\Users\SHARRO~1\AppData\Local\Temp\SNAGHTML609b1ef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11" y="1403531"/>
            <a:ext cx="9164939" cy="493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7674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sz="half" idx="1"/>
          </p:nvPr>
        </p:nvSpPr>
        <p:spPr>
          <a:xfrm>
            <a:off x="457200" y="2149641"/>
            <a:ext cx="3408947" cy="4246987"/>
          </a:xfrm>
        </p:spPr>
        <p:txBody>
          <a:bodyPr>
            <a:normAutofit/>
          </a:bodyPr>
          <a:lstStyle/>
          <a:p>
            <a:pPr marL="0" indent="0">
              <a:spcBef>
                <a:spcPts val="1200"/>
              </a:spcBef>
              <a:buNone/>
            </a:pPr>
            <a:r>
              <a:rPr lang="en-US" altLang="en-US" sz="2000" b="1" dirty="0" smtClean="0"/>
              <a:t>1 in 5 Americans is disabled (CDC, 2015)</a:t>
            </a:r>
          </a:p>
          <a:p>
            <a:pPr>
              <a:spcBef>
                <a:spcPts val="2400"/>
              </a:spcBef>
            </a:pPr>
            <a:r>
              <a:rPr lang="en-US" altLang="en-US" sz="2000" dirty="0" smtClean="0"/>
              <a:t>ADA</a:t>
            </a:r>
            <a:r>
              <a:rPr lang="en-US" altLang="en-US" sz="2000" dirty="0"/>
              <a:t>: Americans </a:t>
            </a:r>
            <a:r>
              <a:rPr lang="en-US" altLang="en-US" sz="2000" dirty="0" smtClean="0"/>
              <a:t>with Disabilities </a:t>
            </a:r>
            <a:r>
              <a:rPr lang="en-US" altLang="en-US" sz="2000" dirty="0"/>
              <a:t>Act (1990) prohibits discrimination</a:t>
            </a:r>
            <a:r>
              <a:rPr lang="en-US" altLang="en-US" sz="2000" dirty="0" smtClean="0"/>
              <a:t>…</a:t>
            </a:r>
          </a:p>
          <a:p>
            <a:pPr marL="182880" marR="0" lvl="0" indent="-182880" algn="l" defTabSz="914400" rtl="0" eaLnBrk="1" fontAlgn="auto" latinLnBrk="0" hangingPunct="1">
              <a:lnSpc>
                <a:spcPct val="100000"/>
              </a:lnSpc>
              <a:spcBef>
                <a:spcPts val="2400"/>
              </a:spcBef>
              <a:spcAft>
                <a:spcPts val="0"/>
              </a:spcAft>
              <a:buClr>
                <a:schemeClr val="accent1"/>
              </a:buClr>
              <a:buSzPct val="85000"/>
              <a:buFont typeface="Arial" pitchFamily="34" charset="0"/>
              <a:buChar char="•"/>
              <a:tabLst/>
              <a:defRPr/>
            </a:pPr>
            <a:r>
              <a:rPr lang="en-US" sz="2000" dirty="0"/>
              <a:t>BUT Disability Offices and ADA compliance  varies from institution to </a:t>
            </a:r>
            <a:r>
              <a:rPr lang="en-US" sz="2000" dirty="0" smtClean="0"/>
              <a:t>institution</a:t>
            </a:r>
          </a:p>
          <a:p>
            <a:pPr marL="182880" marR="0" lvl="0" indent="-182880" algn="l" defTabSz="914400" rtl="0" eaLnBrk="1" fontAlgn="auto" latinLnBrk="0" hangingPunct="1">
              <a:lnSpc>
                <a:spcPct val="100000"/>
              </a:lnSpc>
              <a:spcBef>
                <a:spcPts val="2400"/>
              </a:spcBef>
              <a:spcAft>
                <a:spcPts val="0"/>
              </a:spcAft>
              <a:buClr>
                <a:schemeClr val="accent1"/>
              </a:buClr>
              <a:buSzPct val="85000"/>
              <a:buFont typeface="Arial" pitchFamily="34" charset="0"/>
              <a:buChar char="•"/>
              <a:tabLst/>
              <a:defRPr/>
            </a:pPr>
            <a:r>
              <a:rPr lang="en-US" sz="800" dirty="0" smtClean="0">
                <a:solidFill>
                  <a:schemeClr val="bg1"/>
                </a:solidFill>
              </a:rPr>
              <a:t>Graph shows percentage of students with disabilities in STEM</a:t>
            </a:r>
            <a:r>
              <a:rPr lang="en-US" sz="800" baseline="0" dirty="0" smtClean="0">
                <a:solidFill>
                  <a:schemeClr val="bg1"/>
                </a:solidFill>
              </a:rPr>
              <a:t> degrees: 10% undergraduate; 5% graduate level, 1% who complete PhD programs.</a:t>
            </a:r>
            <a:endParaRPr lang="en-US" sz="800" dirty="0">
              <a:solidFill>
                <a:schemeClr val="bg1"/>
              </a:solidFill>
            </a:endParaRPr>
          </a:p>
        </p:txBody>
      </p:sp>
      <p:sp>
        <p:nvSpPr>
          <p:cNvPr id="5" name="Rectangle 4"/>
          <p:cNvSpPr/>
          <p:nvPr/>
        </p:nvSpPr>
        <p:spPr>
          <a:xfrm>
            <a:off x="164431" y="1999167"/>
            <a:ext cx="3810000" cy="8933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4"/>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3769262" y="3176337"/>
            <a:ext cx="5374738" cy="265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6411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Barriers</a:t>
            </a:r>
            <a:endParaRPr lang="en-US" dirty="0"/>
          </a:p>
        </p:txBody>
      </p:sp>
      <p:sp>
        <p:nvSpPr>
          <p:cNvPr id="3" name="Content Placeholder 2"/>
          <p:cNvSpPr>
            <a:spLocks noGrp="1"/>
          </p:cNvSpPr>
          <p:nvPr>
            <p:ph idx="1"/>
          </p:nvPr>
        </p:nvSpPr>
        <p:spPr>
          <a:xfrm>
            <a:off x="1214202" y="1600200"/>
            <a:ext cx="7472597" cy="4876800"/>
          </a:xfrm>
        </p:spPr>
        <p:txBody>
          <a:bodyPr/>
          <a:lstStyle/>
          <a:p>
            <a:pPr>
              <a:lnSpc>
                <a:spcPct val="90000"/>
              </a:lnSpc>
              <a:buClr>
                <a:schemeClr val="tx1"/>
              </a:buClr>
            </a:pPr>
            <a:r>
              <a:rPr lang="en-US" dirty="0" smtClean="0"/>
              <a:t>Alternatives for </a:t>
            </a:r>
            <a:r>
              <a:rPr lang="en-US" dirty="0"/>
              <a:t>image content</a:t>
            </a:r>
          </a:p>
          <a:p>
            <a:pPr>
              <a:lnSpc>
                <a:spcPct val="90000"/>
              </a:lnSpc>
              <a:buClr>
                <a:schemeClr val="tx1"/>
              </a:buClr>
            </a:pPr>
            <a:r>
              <a:rPr lang="en-US" dirty="0" smtClean="0"/>
              <a:t>Charts </a:t>
            </a:r>
            <a:r>
              <a:rPr lang="en-US" dirty="0"/>
              <a:t>and tables</a:t>
            </a:r>
          </a:p>
          <a:p>
            <a:pPr>
              <a:lnSpc>
                <a:spcPct val="90000"/>
              </a:lnSpc>
              <a:buClr>
                <a:schemeClr val="tx1"/>
              </a:buClr>
            </a:pPr>
            <a:r>
              <a:rPr lang="en-US" dirty="0" smtClean="0"/>
              <a:t>Generic link text – “click here” “read more”</a:t>
            </a:r>
          </a:p>
          <a:p>
            <a:pPr>
              <a:lnSpc>
                <a:spcPct val="90000"/>
              </a:lnSpc>
              <a:buClr>
                <a:schemeClr val="tx1"/>
              </a:buClr>
            </a:pPr>
            <a:r>
              <a:rPr lang="en-US" dirty="0"/>
              <a:t>Color and </a:t>
            </a:r>
            <a:r>
              <a:rPr lang="en-US" dirty="0" smtClean="0"/>
              <a:t>contrast</a:t>
            </a:r>
            <a:endParaRPr lang="en-US" dirty="0"/>
          </a:p>
          <a:p>
            <a:pPr>
              <a:lnSpc>
                <a:spcPct val="90000"/>
              </a:lnSpc>
              <a:buClr>
                <a:schemeClr val="tx1"/>
              </a:buClr>
            </a:pPr>
            <a:r>
              <a:rPr lang="en-US" dirty="0"/>
              <a:t>Embedded </a:t>
            </a:r>
            <a:r>
              <a:rPr lang="en-US" dirty="0" smtClean="0"/>
              <a:t>media – captions and controls</a:t>
            </a:r>
          </a:p>
          <a:p>
            <a:pPr>
              <a:lnSpc>
                <a:spcPct val="90000"/>
              </a:lnSpc>
              <a:buClr>
                <a:schemeClr val="tx1"/>
              </a:buClr>
            </a:pPr>
            <a:r>
              <a:rPr lang="en-US" dirty="0" smtClean="0"/>
              <a:t>Content Structure </a:t>
            </a:r>
            <a:endParaRPr lang="en-US" dirty="0"/>
          </a:p>
          <a:p>
            <a:pPr lvl="1">
              <a:lnSpc>
                <a:spcPct val="90000"/>
              </a:lnSpc>
              <a:buClr>
                <a:schemeClr val="tx1"/>
              </a:buClr>
              <a:buFont typeface="Courier New" panose="02070309020205020404" pitchFamily="49" charset="0"/>
              <a:buChar char="o"/>
            </a:pPr>
            <a:r>
              <a:rPr lang="en-US" dirty="0" smtClean="0"/>
              <a:t>Data tables</a:t>
            </a:r>
          </a:p>
          <a:p>
            <a:pPr lvl="1">
              <a:lnSpc>
                <a:spcPct val="90000"/>
              </a:lnSpc>
              <a:buClr>
                <a:schemeClr val="tx1"/>
              </a:buClr>
              <a:buFont typeface="Courier New" panose="02070309020205020404" pitchFamily="49" charset="0"/>
              <a:buChar char="o"/>
            </a:pPr>
            <a:r>
              <a:rPr lang="en-US" dirty="0" smtClean="0"/>
              <a:t>Headings</a:t>
            </a:r>
            <a:endParaRPr lang="en-US" dirty="0"/>
          </a:p>
          <a:p>
            <a:pPr lvl="1">
              <a:lnSpc>
                <a:spcPct val="90000"/>
              </a:lnSpc>
              <a:buClr>
                <a:schemeClr val="tx1"/>
              </a:buClr>
              <a:buFont typeface="Courier New" panose="02070309020205020404" pitchFamily="49" charset="0"/>
              <a:buChar char="o"/>
            </a:pPr>
            <a:r>
              <a:rPr lang="en-US" dirty="0"/>
              <a:t>Lists</a:t>
            </a:r>
          </a:p>
          <a:p>
            <a:pPr>
              <a:lnSpc>
                <a:spcPct val="90000"/>
              </a:lnSpc>
              <a:buClr>
                <a:schemeClr val="tx1"/>
              </a:buClr>
            </a:pPr>
            <a:r>
              <a:rPr lang="en-US" dirty="0" smtClean="0"/>
              <a:t>Dynamic content</a:t>
            </a:r>
          </a:p>
          <a:p>
            <a:pPr>
              <a:lnSpc>
                <a:spcPct val="90000"/>
              </a:lnSpc>
              <a:buClr>
                <a:schemeClr val="tx1"/>
              </a:buClr>
            </a:pPr>
            <a:r>
              <a:rPr lang="en-US" dirty="0" smtClean="0"/>
              <a:t>Reading order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578" y="3829050"/>
            <a:ext cx="2857500" cy="2857500"/>
          </a:xfrm>
          <a:prstGeom prst="rect">
            <a:avLst/>
          </a:prstGeom>
        </p:spPr>
      </p:pic>
    </p:spTree>
    <p:extLst>
      <p:ext uri="{BB962C8B-B14F-4D97-AF65-F5344CB8AC3E}">
        <p14:creationId xmlns:p14="http://schemas.microsoft.com/office/powerpoint/2010/main" val="728732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8508"/>
            <a:ext cx="8229600" cy="990600"/>
          </a:xfrm>
        </p:spPr>
        <p:txBody>
          <a:bodyPr/>
          <a:lstStyle/>
          <a:p>
            <a:r>
              <a:rPr lang="en-US" dirty="0" smtClean="0"/>
              <a:t>Inclusive design drives innovation</a:t>
            </a:r>
            <a:endParaRPr lang="en-US" dirty="0"/>
          </a:p>
        </p:txBody>
      </p:sp>
      <p:sp>
        <p:nvSpPr>
          <p:cNvPr id="3" name="Content Placeholder 2"/>
          <p:cNvSpPr>
            <a:spLocks noGrp="1"/>
          </p:cNvSpPr>
          <p:nvPr>
            <p:ph idx="1"/>
          </p:nvPr>
        </p:nvSpPr>
        <p:spPr>
          <a:xfrm>
            <a:off x="457200" y="1469037"/>
            <a:ext cx="8229600" cy="5081666"/>
          </a:xfrm>
        </p:spPr>
        <p:txBody>
          <a:bodyPr>
            <a:normAutofit/>
          </a:bodyPr>
          <a:lstStyle/>
          <a:p>
            <a:r>
              <a:rPr lang="it-IT" dirty="0" smtClean="0"/>
              <a:t>Typewriter - Pellegrino </a:t>
            </a:r>
            <a:r>
              <a:rPr lang="it-IT" dirty="0"/>
              <a:t>Turri in </a:t>
            </a:r>
            <a:r>
              <a:rPr lang="it-IT" dirty="0" smtClean="0"/>
              <a:t>1808 </a:t>
            </a:r>
            <a:r>
              <a:rPr lang="it-IT" dirty="0"/>
              <a:t>for his blind </a:t>
            </a:r>
            <a:r>
              <a:rPr lang="it-IT" dirty="0" smtClean="0"/>
              <a:t>friend Countess Carolina </a:t>
            </a:r>
            <a:r>
              <a:rPr lang="it-IT" dirty="0"/>
              <a:t>Fantoni da </a:t>
            </a:r>
            <a:r>
              <a:rPr lang="it-IT" dirty="0" smtClean="0"/>
              <a:t>Fivizzano</a:t>
            </a:r>
            <a:endParaRPr lang="en-US" dirty="0"/>
          </a:p>
          <a:p>
            <a:r>
              <a:rPr lang="en-US" sz="2400" dirty="0" smtClean="0"/>
              <a:t>Telephone - Alexander Graham Bell invented telephone while working at school for Deaf</a:t>
            </a:r>
          </a:p>
          <a:p>
            <a:r>
              <a:rPr lang="en-US" sz="2400" dirty="0" smtClean="0"/>
              <a:t>Punch cards – </a:t>
            </a:r>
            <a:r>
              <a:rPr lang="en-US" sz="2400" dirty="0"/>
              <a:t>Herman </a:t>
            </a:r>
            <a:r>
              <a:rPr lang="en-US" sz="2400" dirty="0" smtClean="0"/>
              <a:t>Hollerith, learning disabled, in 1890 used punch </a:t>
            </a:r>
            <a:r>
              <a:rPr lang="en-US" sz="2400" dirty="0"/>
              <a:t>card system to </a:t>
            </a:r>
            <a:r>
              <a:rPr lang="en-US" sz="2400" dirty="0" smtClean="0"/>
              <a:t>tabulate                                                            U.S</a:t>
            </a:r>
            <a:r>
              <a:rPr lang="en-US" sz="2400" dirty="0"/>
              <a:t>. </a:t>
            </a:r>
            <a:r>
              <a:rPr lang="en-US" sz="2400" dirty="0" smtClean="0"/>
              <a:t>Census.</a:t>
            </a:r>
          </a:p>
          <a:p>
            <a:r>
              <a:rPr lang="en-US" sz="2400" dirty="0" smtClean="0"/>
              <a:t>Siri – Introduced by Apple so blind students at California State University had usable device controls</a:t>
            </a:r>
          </a:p>
          <a:p>
            <a:endParaRPr lang="en-US" sz="1600" dirty="0"/>
          </a:p>
          <a:p>
            <a:pPr marL="0" indent="0" algn="ctr">
              <a:spcBef>
                <a:spcPts val="0"/>
              </a:spcBef>
              <a:buNone/>
            </a:pPr>
            <a:r>
              <a:rPr lang="en-US" sz="3600" b="1" dirty="0">
                <a:latin typeface="Aharoni" panose="02010803020104030203" pitchFamily="2" charset="-79"/>
                <a:cs typeface="Aharoni" panose="02010803020104030203" pitchFamily="2" charset="-79"/>
              </a:rPr>
              <a:t>diversity + inclusion = innovation</a:t>
            </a:r>
          </a:p>
          <a:p>
            <a:endParaRPr lang="en-US" b="1" dirty="0"/>
          </a:p>
          <a:p>
            <a:pPr marL="0" indent="0">
              <a:buNone/>
            </a:pPr>
            <a:endParaRPr lang="en-US" b="1" dirty="0"/>
          </a:p>
        </p:txBody>
      </p:sp>
    </p:spTree>
    <p:extLst>
      <p:ext uri="{BB962C8B-B14F-4D97-AF65-F5344CB8AC3E}">
        <p14:creationId xmlns:p14="http://schemas.microsoft.com/office/powerpoint/2010/main" val="10930299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resources at W3C/WAI</a:t>
            </a:r>
            <a:endParaRPr lang="en-US" dirty="0"/>
          </a:p>
        </p:txBody>
      </p:sp>
      <p:sp>
        <p:nvSpPr>
          <p:cNvPr id="3" name="Content Placeholder 2"/>
          <p:cNvSpPr>
            <a:spLocks noGrp="1"/>
          </p:cNvSpPr>
          <p:nvPr>
            <p:ph idx="1"/>
          </p:nvPr>
        </p:nvSpPr>
        <p:spPr/>
        <p:txBody>
          <a:bodyPr/>
          <a:lstStyle/>
          <a:p>
            <a:pPr marL="274320" lvl="1" indent="0">
              <a:buNone/>
            </a:pPr>
            <a:r>
              <a:rPr lang="en-US" dirty="0" smtClean="0"/>
              <a:t>Education and Outreach Working Group publishes resources to support web accessibility best practice at  </a:t>
            </a:r>
            <a:r>
              <a:rPr lang="en-US" dirty="0" smtClean="0">
                <a:hlinkClick r:id="rId2"/>
              </a:rPr>
              <a:t>W3.org/</a:t>
            </a:r>
            <a:r>
              <a:rPr lang="en-US" dirty="0" err="1" smtClean="0">
                <a:hlinkClick r:id="rId2"/>
              </a:rPr>
              <a:t>wai</a:t>
            </a:r>
            <a:endParaRPr lang="en-US" dirty="0" smtClean="0"/>
          </a:p>
          <a:p>
            <a:pPr marL="274320" lvl="1" indent="0">
              <a:buNone/>
            </a:pPr>
            <a:r>
              <a:rPr lang="en-US" dirty="0" smtClean="0">
                <a:solidFill>
                  <a:schemeClr val="bg1"/>
                </a:solidFill>
              </a:rPr>
              <a:t>Designing for Web Accessibility – Tips for user interface and </a:t>
            </a:r>
            <a:r>
              <a:rPr lang="en-US" dirty="0" err="1" smtClean="0">
                <a:solidFill>
                  <a:schemeClr val="bg1"/>
                </a:solidFill>
              </a:rPr>
              <a:t>visualgn</a:t>
            </a:r>
            <a:endParaRPr lang="en-US" dirty="0" smtClean="0">
              <a:solidFill>
                <a:schemeClr val="bg1"/>
              </a:solidFill>
            </a:endParaRPr>
          </a:p>
          <a:p>
            <a:pPr marL="274320" lvl="1" indent="0">
              <a:buNone/>
            </a:pPr>
            <a:r>
              <a:rPr lang="en-US" dirty="0" smtClean="0">
                <a:solidFill>
                  <a:schemeClr val="bg1"/>
                </a:solidFill>
              </a:rPr>
              <a:t>Writing fro Web Accessibility – Tips for writing and presenting content</a:t>
            </a:r>
          </a:p>
          <a:p>
            <a:pPr marL="274320" lvl="1" indent="0">
              <a:buNone/>
            </a:pPr>
            <a:r>
              <a:rPr lang="en-US" dirty="0" smtClean="0">
                <a:solidFill>
                  <a:schemeClr val="bg1"/>
                </a:solidFill>
              </a:rPr>
              <a:t>Developing for web accessibility – Tips for mark-up and coding</a:t>
            </a:r>
            <a:endParaRPr lang="en-US" dirty="0">
              <a:solidFill>
                <a:schemeClr val="bg1"/>
              </a:solidFill>
            </a:endParaRPr>
          </a:p>
          <a:p>
            <a:pPr lvl="1"/>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631463" y="3567924"/>
            <a:ext cx="7881074" cy="2020322"/>
          </a:xfrm>
          <a:prstGeom prst="rect">
            <a:avLst/>
          </a:prstGeom>
        </p:spPr>
      </p:pic>
    </p:spTree>
    <p:extLst>
      <p:ext uri="{BB962C8B-B14F-4D97-AF65-F5344CB8AC3E}">
        <p14:creationId xmlns:p14="http://schemas.microsoft.com/office/powerpoint/2010/main" val="4010142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Accessibility 101</a:t>
            </a:r>
            <a:endParaRPr lang="en-US" dirty="0"/>
          </a:p>
        </p:txBody>
      </p:sp>
      <p:sp>
        <p:nvSpPr>
          <p:cNvPr id="3" name="Content Placeholder 2"/>
          <p:cNvSpPr>
            <a:spLocks noGrp="1"/>
          </p:cNvSpPr>
          <p:nvPr>
            <p:ph idx="1"/>
          </p:nvPr>
        </p:nvSpPr>
        <p:spPr/>
        <p:txBody>
          <a:bodyPr>
            <a:normAutofit lnSpcReduction="10000"/>
          </a:bodyPr>
          <a:lstStyle/>
          <a:p>
            <a:pPr marL="342892" indent="-342892">
              <a:lnSpc>
                <a:spcPct val="150000"/>
              </a:lnSpc>
              <a:buFont typeface="Arial" charset="0"/>
              <a:buChar char="•"/>
              <a:defRPr/>
            </a:pPr>
            <a:r>
              <a:rPr lang="en-US" dirty="0"/>
              <a:t>Intersectionality Reminder</a:t>
            </a:r>
          </a:p>
          <a:p>
            <a:pPr marL="342892" indent="-342892">
              <a:lnSpc>
                <a:spcPct val="150000"/>
              </a:lnSpc>
              <a:buFont typeface="Arial" charset="0"/>
              <a:buChar char="•"/>
              <a:defRPr/>
            </a:pPr>
            <a:r>
              <a:rPr lang="en-US" dirty="0"/>
              <a:t>Medical vs. Social Model of Disability</a:t>
            </a:r>
          </a:p>
          <a:p>
            <a:pPr marL="342892" indent="-342892">
              <a:lnSpc>
                <a:spcPct val="150000"/>
              </a:lnSpc>
              <a:buFont typeface="Arial" charset="0"/>
              <a:buChar char="•"/>
              <a:defRPr/>
            </a:pPr>
            <a:r>
              <a:rPr lang="en-US" dirty="0"/>
              <a:t>Visible vs. Invisible Disability, risks of disclosure</a:t>
            </a:r>
          </a:p>
          <a:p>
            <a:pPr marL="342892" indent="-342892">
              <a:lnSpc>
                <a:spcPct val="150000"/>
              </a:lnSpc>
              <a:buFont typeface="Arial" charset="0"/>
              <a:buChar char="•"/>
              <a:defRPr/>
            </a:pPr>
            <a:r>
              <a:rPr lang="en-US" dirty="0"/>
              <a:t>ADA Compliance (and its limits)</a:t>
            </a:r>
          </a:p>
          <a:p>
            <a:pPr marL="342892" indent="-342892">
              <a:lnSpc>
                <a:spcPct val="150000"/>
              </a:lnSpc>
              <a:buFont typeface="Arial" charset="0"/>
              <a:buChar char="•"/>
              <a:defRPr/>
            </a:pPr>
            <a:r>
              <a:rPr lang="en-US" dirty="0"/>
              <a:t>Common forms of Prejudice &amp; Discrimination</a:t>
            </a:r>
          </a:p>
          <a:p>
            <a:pPr marL="342892" indent="-342892">
              <a:lnSpc>
                <a:spcPct val="150000"/>
              </a:lnSpc>
              <a:buFont typeface="Arial" charset="0"/>
              <a:buChar char="•"/>
              <a:defRPr/>
            </a:pPr>
            <a:r>
              <a:rPr lang="en-US" dirty="0"/>
              <a:t>Representation</a:t>
            </a:r>
          </a:p>
          <a:p>
            <a:pPr marL="342892" indent="-342892">
              <a:lnSpc>
                <a:spcPct val="150000"/>
              </a:lnSpc>
              <a:buFont typeface="Arial" charset="0"/>
              <a:buChar char="•"/>
              <a:defRPr/>
            </a:pPr>
            <a:r>
              <a:rPr lang="en-US" dirty="0"/>
              <a:t>Movement towards Self-Advocacy</a:t>
            </a:r>
          </a:p>
          <a:p>
            <a:pPr marL="342892" indent="-342892">
              <a:lnSpc>
                <a:spcPct val="150000"/>
              </a:lnSpc>
              <a:buFont typeface="Arial" charset="0"/>
              <a:buChar char="•"/>
              <a:defRPr/>
            </a:pPr>
            <a:r>
              <a:rPr lang="en-US" dirty="0"/>
              <a:t>ADA Compliant vs. Barrier-free vs. Universal Design </a:t>
            </a:r>
          </a:p>
        </p:txBody>
      </p:sp>
    </p:spTree>
    <p:extLst>
      <p:ext uri="{BB962C8B-B14F-4D97-AF65-F5344CB8AC3E}">
        <p14:creationId xmlns:p14="http://schemas.microsoft.com/office/powerpoint/2010/main" val="15617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our terms:</a:t>
            </a:r>
            <a:endParaRPr lang="en-US" dirty="0"/>
          </a:p>
        </p:txBody>
      </p:sp>
      <p:sp>
        <p:nvSpPr>
          <p:cNvPr id="3" name="Content Placeholder 2"/>
          <p:cNvSpPr>
            <a:spLocks noGrp="1"/>
          </p:cNvSpPr>
          <p:nvPr>
            <p:ph idx="1"/>
          </p:nvPr>
        </p:nvSpPr>
        <p:spPr/>
        <p:txBody>
          <a:bodyPr/>
          <a:lstStyle/>
          <a:p>
            <a:pPr>
              <a:defRPr/>
            </a:pPr>
            <a:r>
              <a:rPr lang="en-US" sz="2100" b="1" dirty="0"/>
              <a:t>Disability: </a:t>
            </a:r>
            <a:r>
              <a:rPr lang="en-US" sz="2100" dirty="0"/>
              <a:t>Condition which subjects individual to structural societal </a:t>
            </a:r>
            <a:r>
              <a:rPr lang="en-US" sz="2100" dirty="0" smtClean="0"/>
              <a:t>barriers</a:t>
            </a:r>
          </a:p>
          <a:p>
            <a:pPr marL="1417268" lvl="2" indent="-342892">
              <a:buFont typeface="Arial" charset="0"/>
              <a:buChar char="•"/>
              <a:defRPr/>
            </a:pPr>
            <a:r>
              <a:rPr lang="en-US" sz="1900" dirty="0" smtClean="0">
                <a:latin typeface="PT Sans Caption" charset="-52"/>
                <a:ea typeface="PT Sans Caption" charset="-52"/>
                <a:cs typeface="PT Sans Caption" charset="-52"/>
              </a:rPr>
              <a:t>Visible </a:t>
            </a:r>
            <a:r>
              <a:rPr lang="en-US" sz="1900" dirty="0">
                <a:latin typeface="PT Sans Caption" charset="-52"/>
                <a:ea typeface="PT Sans Caption" charset="-52"/>
                <a:cs typeface="PT Sans Caption" charset="-52"/>
              </a:rPr>
              <a:t>&amp; Invisible  </a:t>
            </a:r>
          </a:p>
          <a:p>
            <a:pPr marL="1331546" lvl="2" indent="-257168">
              <a:buFont typeface="Arial" charset="0"/>
              <a:buChar char="•"/>
              <a:defRPr/>
            </a:pPr>
            <a:r>
              <a:rPr lang="en-US" sz="1900" dirty="0">
                <a:latin typeface="PT Sans Caption" charset="-52"/>
                <a:ea typeface="PT Sans Caption" charset="-52"/>
                <a:cs typeface="PT Sans Caption" charset="-52"/>
              </a:rPr>
              <a:t> Physical, Mental, &amp; </a:t>
            </a:r>
            <a:r>
              <a:rPr lang="en-US" sz="1900" dirty="0" smtClean="0">
                <a:latin typeface="PT Sans Caption" charset="-52"/>
                <a:ea typeface="PT Sans Caption" charset="-52"/>
                <a:cs typeface="PT Sans Caption" charset="-52"/>
              </a:rPr>
              <a:t>Cognitive</a:t>
            </a:r>
          </a:p>
          <a:p>
            <a:pPr marR="0" lvl="0" fontAlgn="auto">
              <a:lnSpc>
                <a:spcPct val="100000"/>
              </a:lnSpc>
              <a:spcBef>
                <a:spcPts val="1800"/>
              </a:spcBef>
              <a:spcAft>
                <a:spcPts val="0"/>
              </a:spcAft>
              <a:tabLst/>
              <a:defRPr/>
            </a:pPr>
            <a:r>
              <a:rPr lang="en-US" sz="2100" b="1" dirty="0"/>
              <a:t>Medical vs. social models of disability: </a:t>
            </a:r>
            <a:r>
              <a:rPr lang="en-US" sz="2100" dirty="0"/>
              <a:t>Individual is sick/flawed vs. society </a:t>
            </a:r>
            <a:r>
              <a:rPr lang="en-US" sz="2100" dirty="0" smtClean="0"/>
              <a:t>imposes </a:t>
            </a:r>
            <a:r>
              <a:rPr lang="en-US" sz="2100" dirty="0"/>
              <a:t>barriers </a:t>
            </a:r>
            <a:r>
              <a:rPr lang="en-US" sz="2100" dirty="0" smtClean="0"/>
              <a:t>unequally</a:t>
            </a:r>
          </a:p>
          <a:p>
            <a:pPr>
              <a:spcBef>
                <a:spcPts val="1800"/>
              </a:spcBef>
              <a:defRPr/>
            </a:pPr>
            <a:r>
              <a:rPr lang="en-US" altLang="en-US" sz="2100" b="1" dirty="0"/>
              <a:t>Universal Design: </a:t>
            </a:r>
            <a:r>
              <a:rPr lang="en-US" altLang="en-US" sz="2100" dirty="0">
                <a:solidFill>
                  <a:srgbClr val="002060"/>
                </a:solidFill>
              </a:rPr>
              <a:t>“barrier-free” </a:t>
            </a:r>
            <a:r>
              <a:rPr lang="en-US" altLang="en-US" sz="2100" dirty="0"/>
              <a:t>-- equally accessible to </a:t>
            </a:r>
            <a:r>
              <a:rPr lang="en-US" altLang="en-US" sz="2100" dirty="0" smtClean="0"/>
              <a:t>disabled/</a:t>
            </a:r>
            <a:r>
              <a:rPr lang="en-US" altLang="en-US" sz="2100" dirty="0" err="1" smtClean="0"/>
              <a:t>neuroatypical</a:t>
            </a:r>
            <a:r>
              <a:rPr lang="en-US" altLang="en-US" sz="2100" dirty="0" smtClean="0"/>
              <a:t> and able-bodied/</a:t>
            </a:r>
            <a:r>
              <a:rPr lang="en-US" altLang="en-US" sz="2100" dirty="0" err="1" smtClean="0"/>
              <a:t>neurotypical</a:t>
            </a:r>
            <a:endParaRPr lang="en-US" altLang="en-US" sz="2100" dirty="0" smtClean="0"/>
          </a:p>
          <a:p>
            <a:pPr>
              <a:spcBef>
                <a:spcPts val="1800"/>
              </a:spcBef>
              <a:defRPr/>
            </a:pPr>
            <a:r>
              <a:rPr lang="en-US" altLang="en-US" sz="2100" b="1" dirty="0"/>
              <a:t>Self-advocacy: </a:t>
            </a:r>
            <a:r>
              <a:rPr lang="en-US" altLang="en-US" sz="2100" i="1" dirty="0">
                <a:solidFill>
                  <a:srgbClr val="002060"/>
                </a:solidFill>
              </a:rPr>
              <a:t>“Nothing About Us Without Us</a:t>
            </a:r>
            <a:r>
              <a:rPr lang="en-US" altLang="en-US" sz="2100" i="1" dirty="0" smtClean="0">
                <a:solidFill>
                  <a:srgbClr val="002060"/>
                </a:solidFill>
              </a:rPr>
              <a:t>”</a:t>
            </a:r>
          </a:p>
          <a:p>
            <a:pPr>
              <a:spcBef>
                <a:spcPts val="1800"/>
              </a:spcBef>
              <a:defRPr/>
            </a:pPr>
            <a:r>
              <a:rPr lang="en-US" altLang="en-US" sz="2100" b="1" dirty="0"/>
              <a:t>Ableism/</a:t>
            </a:r>
            <a:r>
              <a:rPr lang="en-US" altLang="en-US" sz="2100" b="1" dirty="0" err="1"/>
              <a:t>Disableism</a:t>
            </a:r>
            <a:r>
              <a:rPr lang="en-US" altLang="en-US" sz="2100" b="1" dirty="0"/>
              <a:t>: </a:t>
            </a:r>
            <a:r>
              <a:rPr lang="en-US" altLang="en-US" sz="2100" dirty="0"/>
              <a:t>Institutionalized/societal discrimination </a:t>
            </a:r>
            <a:endParaRPr lang="en-US" altLang="en-US" sz="2100" i="1" dirty="0">
              <a:solidFill>
                <a:srgbClr val="002060"/>
              </a:solidFill>
            </a:endParaRPr>
          </a:p>
        </p:txBody>
      </p:sp>
    </p:spTree>
    <p:extLst>
      <p:ext uri="{BB962C8B-B14F-4D97-AF65-F5344CB8AC3E}">
        <p14:creationId xmlns:p14="http://schemas.microsoft.com/office/powerpoint/2010/main" val="1634111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Representation matters</a:t>
            </a:r>
            <a:endParaRPr lang="en-US" dirty="0"/>
          </a:p>
        </p:txBody>
      </p:sp>
      <p:sp>
        <p:nvSpPr>
          <p:cNvPr id="3" name="Content Placeholder 2"/>
          <p:cNvSpPr>
            <a:spLocks noGrp="1"/>
          </p:cNvSpPr>
          <p:nvPr>
            <p:ph idx="1"/>
          </p:nvPr>
        </p:nvSpPr>
        <p:spPr/>
        <p:txBody>
          <a:bodyPr/>
          <a:lstStyle/>
          <a:p>
            <a:pPr>
              <a:defRPr/>
            </a:pPr>
            <a:r>
              <a:rPr lang="en-US" sz="2500" b="1" dirty="0" smtClean="0"/>
              <a:t>  Person-centered </a:t>
            </a:r>
            <a:r>
              <a:rPr lang="en-US" sz="2500" b="1" dirty="0"/>
              <a:t>language:</a:t>
            </a:r>
          </a:p>
          <a:p>
            <a:pPr marL="685800" lvl="1" indent="-342900">
              <a:spcBef>
                <a:spcPts val="1200"/>
              </a:spcBef>
              <a:buFont typeface="Wingdings" charset="2"/>
              <a:buChar char="Ø"/>
              <a:defRPr/>
            </a:pPr>
            <a:r>
              <a:rPr lang="en-US" dirty="0">
                <a:latin typeface="PT Sans Caption" charset="-52"/>
                <a:ea typeface="PT Sans Caption" charset="-52"/>
                <a:cs typeface="PT Sans Caption" charset="-52"/>
              </a:rPr>
              <a:t>“Persons with Disabilities” (PWDs) rather than “disabled </a:t>
            </a:r>
            <a:r>
              <a:rPr lang="en-US" dirty="0" smtClean="0">
                <a:latin typeface="PT Sans Caption" charset="-52"/>
                <a:ea typeface="PT Sans Caption" charset="-52"/>
                <a:cs typeface="PT Sans Caption" charset="-52"/>
              </a:rPr>
              <a:t>people”</a:t>
            </a:r>
          </a:p>
          <a:p>
            <a:pPr marL="411480" indent="-342900">
              <a:spcBef>
                <a:spcPts val="1800"/>
              </a:spcBef>
              <a:defRPr/>
            </a:pPr>
            <a:r>
              <a:rPr lang="en-US" sz="2500" b="1" dirty="0" smtClean="0"/>
              <a:t>Inspiration </a:t>
            </a:r>
            <a:r>
              <a:rPr lang="en-US" sz="2500" b="1" dirty="0"/>
              <a:t>Pr0n:  </a:t>
            </a:r>
            <a:r>
              <a:rPr lang="en-US" sz="2000" dirty="0">
                <a:latin typeface="PT Sans Caption" charset="-52"/>
                <a:ea typeface="PT Sans Caption" charset="-52"/>
                <a:cs typeface="PT Sans Caption" charset="-52"/>
              </a:rPr>
              <a:t>Stories which focus on PWDS “overcoming” their disability, designed to inspire/motivate able-bodied audience</a:t>
            </a:r>
            <a:r>
              <a:rPr lang="en-US" sz="2000" dirty="0" smtClean="0">
                <a:latin typeface="PT Sans Caption" charset="-52"/>
                <a:ea typeface="PT Sans Caption" charset="-52"/>
                <a:cs typeface="PT Sans Caption" charset="-52"/>
              </a:rPr>
              <a:t>.</a:t>
            </a:r>
          </a:p>
          <a:p>
            <a:pPr>
              <a:spcBef>
                <a:spcPts val="1800"/>
              </a:spcBef>
            </a:pPr>
            <a:r>
              <a:rPr lang="en-US" altLang="en-US" sz="2500" b="1" dirty="0" smtClean="0"/>
              <a:t>   Self-advocacy</a:t>
            </a:r>
            <a:r>
              <a:rPr lang="en-US" altLang="en-US" sz="2500" b="1" dirty="0"/>
              <a:t>:</a:t>
            </a:r>
            <a:r>
              <a:rPr lang="en-US" altLang="en-US" sz="2100" b="1" dirty="0"/>
              <a:t> </a:t>
            </a:r>
            <a:r>
              <a:rPr lang="en-US" altLang="en-US" sz="2100" i="1" dirty="0">
                <a:solidFill>
                  <a:srgbClr val="002060"/>
                </a:solidFill>
              </a:rPr>
              <a:t>“Nothing About Us Without Us</a:t>
            </a:r>
            <a:r>
              <a:rPr lang="en-US" altLang="en-US" sz="2100" i="1" dirty="0" smtClean="0">
                <a:solidFill>
                  <a:srgbClr val="002060"/>
                </a:solidFill>
              </a:rPr>
              <a:t>”</a:t>
            </a:r>
            <a:r>
              <a:rPr lang="en-US" altLang="en-US" sz="2100" i="1" dirty="0">
                <a:solidFill>
                  <a:srgbClr val="002060"/>
                </a:solidFill>
              </a:rPr>
              <a:t>	</a:t>
            </a:r>
          </a:p>
          <a:p>
            <a:pPr marL="900113" lvl="1" indent="-342900">
              <a:spcBef>
                <a:spcPts val="1200"/>
              </a:spcBef>
              <a:buFont typeface="Wingdings" charset="2"/>
              <a:buChar char="Ø"/>
            </a:pPr>
            <a:r>
              <a:rPr lang="en-US" altLang="en-US" sz="2100" dirty="0"/>
              <a:t>Are disabled voices centered in your disability-focused organization</a:t>
            </a:r>
            <a:r>
              <a:rPr lang="en-US" altLang="en-US" sz="2100" dirty="0" smtClean="0"/>
              <a:t>?</a:t>
            </a:r>
            <a:endParaRPr lang="en-US" altLang="en-US" sz="2100" dirty="0"/>
          </a:p>
        </p:txBody>
      </p:sp>
    </p:spTree>
    <p:extLst>
      <p:ext uri="{BB962C8B-B14F-4D97-AF65-F5344CB8AC3E}">
        <p14:creationId xmlns:p14="http://schemas.microsoft.com/office/powerpoint/2010/main" val="197656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36638"/>
            <a:ext cx="3931920" cy="639762"/>
          </a:xfrm>
        </p:spPr>
        <p:txBody>
          <a:bodyPr>
            <a:normAutofit/>
          </a:bodyPr>
          <a:lstStyle/>
          <a:p>
            <a:r>
              <a:rPr lang="en-US" sz="2400" b="1" dirty="0" smtClean="0"/>
              <a:t>Bad Representation</a:t>
            </a:r>
            <a:endParaRPr lang="en-US" sz="2400" b="1" dirty="0"/>
          </a:p>
        </p:txBody>
      </p:sp>
      <p:sp>
        <p:nvSpPr>
          <p:cNvPr id="5" name="Text Placeholder 4"/>
          <p:cNvSpPr>
            <a:spLocks noGrp="1"/>
          </p:cNvSpPr>
          <p:nvPr>
            <p:ph type="body" sz="quarter" idx="3"/>
          </p:nvPr>
        </p:nvSpPr>
        <p:spPr>
          <a:xfrm>
            <a:off x="4754880" y="1060701"/>
            <a:ext cx="3931920" cy="639762"/>
          </a:xfrm>
        </p:spPr>
        <p:txBody>
          <a:bodyPr>
            <a:normAutofit/>
          </a:bodyPr>
          <a:lstStyle/>
          <a:p>
            <a:r>
              <a:rPr lang="en-US" sz="2400" b="1" dirty="0" smtClean="0"/>
              <a:t>Better Representation</a:t>
            </a:r>
            <a:endParaRPr lang="en-US" sz="2400" b="1" dirty="0"/>
          </a:p>
        </p:txBody>
      </p:sp>
      <p:pic>
        <p:nvPicPr>
          <p:cNvPr id="7" name="Content Placeholder 6" descr="Picture is of a man holding his hand up in an 'L' shape on his forehead. Sheldon on 'The Big Bang Theory' is generally portrayed as being on the spectrum in ways that are stereotypically negative" title="Sheldon, TV show characte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316162"/>
            <a:ext cx="3932238" cy="2949178"/>
          </a:xfrm>
          <a:prstGeom prst="rect">
            <a:avLst/>
          </a:prstGeom>
        </p:spPr>
      </p:pic>
      <p:pic>
        <p:nvPicPr>
          <p:cNvPr id="8" name="Content Placeholder 7" descr="A man and a woman are talking, he says something nice and she says she wants to give him a hug, and he says since she's his friend, she knows better. His growth as a character is highlighted in this tv show" title="Series of images from a tv show"/>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932840" y="1676400"/>
            <a:ext cx="3890318" cy="4587092"/>
          </a:xfrm>
          <a:prstGeom prst="rect">
            <a:avLst/>
          </a:prstGeom>
        </p:spPr>
      </p:pic>
    </p:spTree>
    <p:extLst>
      <p:ext uri="{BB962C8B-B14F-4D97-AF65-F5344CB8AC3E}">
        <p14:creationId xmlns:p14="http://schemas.microsoft.com/office/powerpoint/2010/main" val="2189952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36638"/>
            <a:ext cx="3931920" cy="639762"/>
          </a:xfrm>
        </p:spPr>
        <p:txBody>
          <a:bodyPr>
            <a:normAutofit/>
          </a:bodyPr>
          <a:lstStyle/>
          <a:p>
            <a:r>
              <a:rPr lang="en-US" sz="2400" b="1" dirty="0" smtClean="0"/>
              <a:t>Bad Representation</a:t>
            </a:r>
            <a:endParaRPr lang="en-US" sz="2400" b="1" dirty="0"/>
          </a:p>
        </p:txBody>
      </p:sp>
      <p:sp>
        <p:nvSpPr>
          <p:cNvPr id="5" name="Text Placeholder 4"/>
          <p:cNvSpPr>
            <a:spLocks noGrp="1"/>
          </p:cNvSpPr>
          <p:nvPr>
            <p:ph type="body" sz="quarter" idx="3"/>
          </p:nvPr>
        </p:nvSpPr>
        <p:spPr>
          <a:xfrm>
            <a:off x="4754880" y="1060701"/>
            <a:ext cx="3931920" cy="639762"/>
          </a:xfrm>
        </p:spPr>
        <p:txBody>
          <a:bodyPr>
            <a:normAutofit/>
          </a:bodyPr>
          <a:lstStyle/>
          <a:p>
            <a:r>
              <a:rPr lang="en-US" sz="2400" b="1" dirty="0" smtClean="0"/>
              <a:t>Better Representation</a:t>
            </a:r>
            <a:endParaRPr lang="en-US" sz="2400" b="1" dirty="0"/>
          </a:p>
        </p:txBody>
      </p:sp>
      <p:pic>
        <p:nvPicPr>
          <p:cNvPr id="9" name="Content Placeholder 8" descr="Image is captioned, &quot;The only disability in life is a bad attitude.&quot; This is a very problematic way of depicting PWD as inspirational" title="&quot;Inspirational&quot; poster of Oscar Pistorius and small girl also wearing running blades"/>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8918" y="2495357"/>
            <a:ext cx="3932238" cy="2949178"/>
          </a:xfrm>
          <a:prstGeom prst="rect">
            <a:avLst/>
          </a:prstGeom>
        </p:spPr>
      </p:pic>
      <p:pic>
        <p:nvPicPr>
          <p:cNvPr id="11" name="Content Placeholder 10" title="Formerly Batgirl, Oracle is shown with her laptop"/>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403585" y="1994302"/>
            <a:ext cx="2634192" cy="3951288"/>
          </a:xfrm>
          <a:prstGeom prst="rect">
            <a:avLst/>
          </a:prstGeom>
        </p:spPr>
      </p:pic>
    </p:spTree>
    <p:extLst>
      <p:ext uri="{BB962C8B-B14F-4D97-AF65-F5344CB8AC3E}">
        <p14:creationId xmlns:p14="http://schemas.microsoft.com/office/powerpoint/2010/main" val="272622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36638"/>
            <a:ext cx="3931920" cy="639762"/>
          </a:xfrm>
        </p:spPr>
        <p:txBody>
          <a:bodyPr>
            <a:normAutofit/>
          </a:bodyPr>
          <a:lstStyle/>
          <a:p>
            <a:r>
              <a:rPr lang="en-US" sz="2400" b="1" dirty="0" smtClean="0"/>
              <a:t>Bad Advocacy</a:t>
            </a:r>
            <a:endParaRPr lang="en-US" sz="2400" b="1" dirty="0"/>
          </a:p>
        </p:txBody>
      </p:sp>
      <p:sp>
        <p:nvSpPr>
          <p:cNvPr id="5" name="Text Placeholder 4"/>
          <p:cNvSpPr>
            <a:spLocks noGrp="1"/>
          </p:cNvSpPr>
          <p:nvPr>
            <p:ph type="body" sz="quarter" idx="3"/>
          </p:nvPr>
        </p:nvSpPr>
        <p:spPr>
          <a:xfrm>
            <a:off x="4754880" y="1060701"/>
            <a:ext cx="3931920" cy="639762"/>
          </a:xfrm>
        </p:spPr>
        <p:txBody>
          <a:bodyPr>
            <a:normAutofit/>
          </a:bodyPr>
          <a:lstStyle/>
          <a:p>
            <a:r>
              <a:rPr lang="en-US" sz="2400" b="1" dirty="0" smtClean="0"/>
              <a:t>Better Advocacy</a:t>
            </a:r>
            <a:endParaRPr lang="en-US" sz="2400" b="1" dirty="0"/>
          </a:p>
        </p:txBody>
      </p:sp>
      <p:pic>
        <p:nvPicPr>
          <p:cNvPr id="8" name="Content Placeholder 7" title="Autism speaks logo"/>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2043823"/>
            <a:ext cx="3810000" cy="3810000"/>
          </a:xfrm>
          <a:prstGeom prst="rect">
            <a:avLst/>
          </a:prstGeom>
        </p:spPr>
      </p:pic>
      <p:pic>
        <p:nvPicPr>
          <p:cNvPr id="10" name="Content Placeholder 9" descr="nothing about us, without us- centering the voices of the people you are advocating for is good practice" title="Autistic self advocacy network"/>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946236" y="2043823"/>
            <a:ext cx="3549207" cy="3951288"/>
          </a:xfrm>
          <a:prstGeom prst="rect">
            <a:avLst/>
          </a:prstGeom>
        </p:spPr>
      </p:pic>
    </p:spTree>
    <p:extLst>
      <p:ext uri="{BB962C8B-B14F-4D97-AF65-F5344CB8AC3E}">
        <p14:creationId xmlns:p14="http://schemas.microsoft.com/office/powerpoint/2010/main" val="223384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2329</TotalTime>
  <Words>1773</Words>
  <Application>Microsoft Macintosh PowerPoint</Application>
  <PresentationFormat>On-screen Show (4:3)</PresentationFormat>
  <Paragraphs>216</Paragraphs>
  <Slides>32</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Aharoni</vt:lpstr>
      <vt:lpstr>Andale Mono</vt:lpstr>
      <vt:lpstr>Arial</vt:lpstr>
      <vt:lpstr>Calibri</vt:lpstr>
      <vt:lpstr>Courier New</vt:lpstr>
      <vt:lpstr>Lucida Grande</vt:lpstr>
      <vt:lpstr>PT Sans Caption</vt:lpstr>
      <vt:lpstr>R Avenir Roman</vt:lpstr>
      <vt:lpstr>Times New Roman</vt:lpstr>
      <vt:lpstr>Wingdings</vt:lpstr>
      <vt:lpstr>Clarity</vt:lpstr>
      <vt:lpstr>Incorporating Universal Design Principles into Astronomy Education and Research</vt:lpstr>
      <vt:lpstr>Universal Access Note:</vt:lpstr>
      <vt:lpstr>Motivation</vt:lpstr>
      <vt:lpstr>Accessibility 101</vt:lpstr>
      <vt:lpstr>Defining our terms:</vt:lpstr>
      <vt:lpstr>Representation matters</vt:lpstr>
      <vt:lpstr>PowerPoint Presentation</vt:lpstr>
      <vt:lpstr>PowerPoint Presentation</vt:lpstr>
      <vt:lpstr>PowerPoint Presentation</vt:lpstr>
      <vt:lpstr>Intersectionality reminder</vt:lpstr>
      <vt:lpstr>Americans with Disabilities Act 1990</vt:lpstr>
      <vt:lpstr>ADA Complaint vs. Barrier-Free vs. Universal Design:</vt:lpstr>
      <vt:lpstr>Examples:</vt:lpstr>
      <vt:lpstr>Universal design</vt:lpstr>
      <vt:lpstr>Universal design</vt:lpstr>
      <vt:lpstr>Universal design in the classroom</vt:lpstr>
      <vt:lpstr>Universal design in the classroom</vt:lpstr>
      <vt:lpstr>Universal design in the classroom</vt:lpstr>
      <vt:lpstr>Outline view</vt:lpstr>
      <vt:lpstr>Spot issues in outline view, fix!</vt:lpstr>
      <vt:lpstr>See what else I did there? </vt:lpstr>
      <vt:lpstr>Universal design in the classroom</vt:lpstr>
      <vt:lpstr>AAS WGAD</vt:lpstr>
      <vt:lpstr>Web accessibility</vt:lpstr>
      <vt:lpstr>It’s the law!</vt:lpstr>
      <vt:lpstr>Global Standards</vt:lpstr>
      <vt:lpstr>Components of Web Accessibility</vt:lpstr>
      <vt:lpstr>Graphic image</vt:lpstr>
      <vt:lpstr>W3C WAI Web Accessibility Principles</vt:lpstr>
      <vt:lpstr>Common Barriers</vt:lpstr>
      <vt:lpstr>Inclusive design drives innovation</vt:lpstr>
      <vt:lpstr>Free resources at W3C/WAI</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dc:creator>
  <cp:lastModifiedBy>Microsoft Office User</cp:lastModifiedBy>
  <cp:revision>58</cp:revision>
  <dcterms:created xsi:type="dcterms:W3CDTF">2017-06-02T20:23:39Z</dcterms:created>
  <dcterms:modified xsi:type="dcterms:W3CDTF">2017-06-09T15:46:20Z</dcterms:modified>
</cp:coreProperties>
</file>